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74" r:id="rId16"/>
    <p:sldId id="275" r:id="rId17"/>
    <p:sldId id="277" r:id="rId18"/>
    <p:sldId id="26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4E3A"/>
    <a:srgbClr val="D0A49A"/>
    <a:srgbClr val="B9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模拟时间与模拟精度关系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Sheet1!$B$1:$B$9</c:f>
              <c:numCache>
                <c:formatCode>General</c:formatCode>
                <c:ptCount val="9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11</c:v>
                </c:pt>
                <c:pt idx="4">
                  <c:v>19</c:v>
                </c:pt>
                <c:pt idx="5">
                  <c:v>29</c:v>
                </c:pt>
                <c:pt idx="6">
                  <c:v>39</c:v>
                </c:pt>
                <c:pt idx="7">
                  <c:v>55</c:v>
                </c:pt>
                <c:pt idx="8">
                  <c:v>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C0-448C-9B9C-EA10FD60DA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1848"/>
        <c:axId val="529922832"/>
      </c:scatterChart>
      <c:valAx>
        <c:axId val="529921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每个方向上六面体单元的数量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9922832"/>
        <c:crossesAt val="0"/>
        <c:crossBetween val="midCat"/>
      </c:valAx>
      <c:valAx>
        <c:axId val="52992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每输出模拟一帧图像需要的时间（</a:t>
                </a:r>
                <a:r>
                  <a:rPr lang="en-US" altLang="zh-CN"/>
                  <a:t>ms)</a:t>
                </a:r>
                <a:endParaRPr lang="zh-CN" altLang="en-US"/>
              </a:p>
            </c:rich>
          </c:tx>
          <c:layout>
            <c:manualLayout>
              <c:xMode val="edge"/>
              <c:yMode val="edge"/>
              <c:x val="3.0555555555555555E-2"/>
              <c:y val="0.107407407407407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9921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4E1BB-6F41-4CA0-88DC-04F819748349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601DD-92F9-4E56-93AB-D1F6D5A9A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49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zh-hans/%E8%8B%B1%E7%89%B9%E5%B0%94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ikiwand.com/zh-hans/%E6%88%88%E7%99%BB%C2%B7%E6%91%A9%E5%B0%9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英特尔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）创始人之一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戈登·摩尔"/>
              </a:rPr>
              <a:t>戈登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戈登·摩尔"/>
              </a:rPr>
              <a:t>·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戈登·摩尔"/>
              </a:rPr>
              <a:t>摩尔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601DD-92F9-4E56-93AB-D1F6D5A9A3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64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7382D-309E-401D-8532-3A4B22EA5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491A8D-60AF-4C0C-857C-80B4768C2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AD83C0-35E6-4AB4-B6A8-866F67B1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355415-74C0-4B23-9269-A730C5CA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AD33A5-59EC-488F-B415-DBCE8863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4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E635D-A645-4063-A46C-3758397D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E84EDB-0CBC-4D59-96E4-21D5FDEFE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3B7BE0-C87C-4498-B870-5B7B070C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B5AEB-B2B7-4607-A2C0-32D322C9B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1EE31-DB24-46A1-882D-528C29B2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42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D00796-EA8C-4AAC-8416-5B1DA4F7C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7D876-04D4-4CA1-BF4A-A02B5B20E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8C7D32-6AB9-4C4A-AC1D-5C0A60CC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C86DE0-DDB3-46B5-A56B-F81FAF25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DD3A5-6D8C-4B2C-9CA5-272132E3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31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EB66B-A11E-492E-804B-4033F5D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41738-31AE-452A-BC00-54FF04CEE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3312BD-CFFC-4CA3-AF44-9B6270F2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5A6D8-2DC0-4B2F-9C84-281DCC58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4F839-FD54-4439-93FA-86351D7A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64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0949A-BCE5-46A2-80DB-358BB6B3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B7A26E-9465-454D-A05A-2DDAF1E9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44A583-A5C6-4752-A3B6-361C96CF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15A6F0-A080-446A-BEEE-E05B42F8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E7508-8193-4C20-A143-DBDB4424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27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8F50C-9AB4-4DDE-B5FD-CCF77DA0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F5864-A33A-48FA-AFA6-91BE53EAA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E7F0CA-9F6D-47E5-BAA6-B8965B0D6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8F5EE4-5471-4B5E-90AB-19E4BCC7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EB8A96-384A-4804-B102-36755639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A6A547-4FF7-4F02-9B33-58023B58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452FF-7ACB-42BE-A5C5-3C04F439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3D0E8C-6AB6-4B74-BBAD-6141577F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BE4869-7F82-4A93-BA24-0440D8734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5FBB38-8A4F-4472-94E3-67E464F63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0A8A8-8EF9-4EBC-94A1-792158DA0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392573-D914-4D7C-8CEC-20E23CF06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9BF1AB-F262-4CD2-836C-E3D5882F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49E011-8672-403B-9A22-AA27082A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32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77D61-99E7-4F5C-9603-D914BFDE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CDC98C-8ABE-4C15-9B53-3579AD8F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196F17-F5EB-4EDC-9E19-EB7BA79C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890EF7-0976-4A0F-B4EE-97C84688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7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6EA931-F608-4ABF-8A8F-3F08342E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33E1CC-0F29-4F86-BB76-ED8DDDDF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91AC3C-E031-4C57-9458-134BE96E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36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89647-2035-41A3-8E3A-39B9F6BF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86FD19-EC54-47B6-8BC5-E3D811DD6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525193-978F-402E-BD98-05F233251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676431-772B-4DE3-90E3-666F134D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88EEE8-8E1C-4DE7-A64E-E5BC598B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38FC77-B26D-441A-8249-12F0954E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6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B82C4-045C-463E-BBA8-45AD152A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EE9517-D80D-4959-B5C8-48A21578F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824E9A-BC13-449F-865E-208315AAB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CB50FD-4140-4531-B12B-AAA85453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23C099-3F8F-4DD7-9CE2-FE32B344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32793C-9812-4A1C-8761-088FCB64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71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AE6886-FCF7-4596-8686-0B087262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F382BC-432C-4BCF-A27A-DFC8F056B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2DB67F-7D1E-4189-A3DA-6BD6251FC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D918-DC30-4A9D-ACEF-EF1352684AF4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2E3A2-855E-4F5F-8C11-0FEA1F94F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3A195-8A85-4409-8BD8-473503E9B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D868B-91C7-4F34-91DA-5C77E8A10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838DDE-886A-4FB9-9837-531D4BB973AC}"/>
              </a:ext>
            </a:extLst>
          </p:cNvPr>
          <p:cNvGrpSpPr/>
          <p:nvPr/>
        </p:nvGrpSpPr>
        <p:grpSpPr>
          <a:xfrm>
            <a:off x="1843314" y="1790600"/>
            <a:ext cx="8505372" cy="3267715"/>
            <a:chOff x="1843314" y="2072504"/>
            <a:chExt cx="8505372" cy="3267715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EF0AADE-A4EA-46E5-91A5-C6D845FE1C75}"/>
                </a:ext>
              </a:extLst>
            </p:cNvPr>
            <p:cNvCxnSpPr/>
            <p:nvPr/>
          </p:nvCxnSpPr>
          <p:spPr>
            <a:xfrm>
              <a:off x="1843315" y="4112218"/>
              <a:ext cx="8505371" cy="0"/>
            </a:xfrm>
            <a:prstGeom prst="line">
              <a:avLst/>
            </a:prstGeom>
            <a:ln w="38100">
              <a:gradFill flip="none" rotWithShape="1">
                <a:gsLst>
                  <a:gs pos="83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266D68-D772-4931-BBBA-135D053B8765}"/>
                </a:ext>
              </a:extLst>
            </p:cNvPr>
            <p:cNvSpPr txBox="1"/>
            <p:nvPr/>
          </p:nvSpPr>
          <p:spPr>
            <a:xfrm>
              <a:off x="1843314" y="2072504"/>
              <a:ext cx="850537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基于三维弹簧质点模型的</a:t>
              </a:r>
              <a:endPara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实时可变形弹性体模拟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9A56AC-5371-4B41-A6D2-27D36F30C23A}"/>
                </a:ext>
              </a:extLst>
            </p:cNvPr>
            <p:cNvSpPr txBox="1"/>
            <p:nvPr/>
          </p:nvSpPr>
          <p:spPr>
            <a:xfrm>
              <a:off x="2583543" y="4324556"/>
              <a:ext cx="70249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  答 辩 人：余峻峣</a:t>
              </a:r>
              <a:endParaRPr lang="en-US" altLang="zh-CN" sz="2000" dirty="0">
                <a:solidFill>
                  <a:schemeClr val="bg1"/>
                </a:solidFill>
              </a:endParaRPr>
            </a:p>
            <a:p>
              <a:pPr algn="ctr"/>
              <a:endParaRPr lang="en-US" altLang="zh-CN" sz="2000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指导老师：刘晓培</a:t>
              </a:r>
            </a:p>
          </p:txBody>
        </p:sp>
      </p:grpSp>
      <p:pic>
        <p:nvPicPr>
          <p:cNvPr id="12" name="图片 11" descr="C:\Users\shanghaitech\Desktop\1.png">
            <a:extLst>
              <a:ext uri="{FF2B5EF4-FFF2-40B4-BE49-F238E27FC236}">
                <a16:creationId xmlns:a16="http://schemas.microsoft.com/office/drawing/2014/main" id="{A6345945-9E7A-455B-A984-28DFF299C2F7}"/>
              </a:ext>
            </a:extLst>
          </p:cNvPr>
          <p:cNvPicPr/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193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Verlet</a:t>
            </a:r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1622E96-EBA5-4F3D-B647-4ED63A351028}"/>
                  </a:ext>
                </a:extLst>
              </p:cNvPr>
              <p:cNvSpPr/>
              <p:nvPr/>
            </p:nvSpPr>
            <p:spPr>
              <a:xfrm>
                <a:off x="1288712" y="2586584"/>
                <a:ext cx="3132203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1622E96-EBA5-4F3D-B647-4ED63A351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12" y="2586584"/>
                <a:ext cx="3132203" cy="811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DBC9474-69E2-4D3B-93CC-CDBF2B5F23E8}"/>
                  </a:ext>
                </a:extLst>
              </p:cNvPr>
              <p:cNvSpPr/>
              <p:nvPr/>
            </p:nvSpPr>
            <p:spPr>
              <a:xfrm>
                <a:off x="1019174" y="1572661"/>
                <a:ext cx="7496175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Δt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DBC9474-69E2-4D3B-93CC-CDBF2B5F2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4" y="1572661"/>
                <a:ext cx="7496175" cy="749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8E21EC-A946-4E1C-8921-E2EDEC8F92AB}"/>
                  </a:ext>
                </a:extLst>
              </p:cNvPr>
              <p:cNvSpPr/>
              <p:nvPr/>
            </p:nvSpPr>
            <p:spPr>
              <a:xfrm>
                <a:off x="1363575" y="3781212"/>
                <a:ext cx="575009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A8E21EC-A946-4E1C-8921-E2EDEC8F9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75" y="3781212"/>
                <a:ext cx="5750099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C4FAE27-4FDF-49DE-A117-D8F74F10B523}"/>
                  </a:ext>
                </a:extLst>
              </p:cNvPr>
              <p:cNvSpPr/>
              <p:nvPr/>
            </p:nvSpPr>
            <p:spPr>
              <a:xfrm>
                <a:off x="1363575" y="4494977"/>
                <a:ext cx="575009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C4FAE27-4FDF-49DE-A117-D8F74F10B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75" y="4494977"/>
                <a:ext cx="5750099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14ACE04-5807-4F46-89C2-8618A75F16AF}"/>
                  </a:ext>
                </a:extLst>
              </p:cNvPr>
              <p:cNvSpPr/>
              <p:nvPr/>
            </p:nvSpPr>
            <p:spPr>
              <a:xfrm>
                <a:off x="1363575" y="5124876"/>
                <a:ext cx="4295022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14ACE04-5807-4F46-89C2-8618A75F1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75" y="5124876"/>
                <a:ext cx="4295022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3E22E15-2023-4D1A-8C25-51A14DE68E93}"/>
                  </a:ext>
                </a:extLst>
              </p:cNvPr>
              <p:cNvSpPr/>
              <p:nvPr/>
            </p:nvSpPr>
            <p:spPr>
              <a:xfrm>
                <a:off x="1363575" y="5887952"/>
                <a:ext cx="2286203" cy="514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3E22E15-2023-4D1A-8C25-51A14DE68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75" y="5887952"/>
                <a:ext cx="2286203" cy="514949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3DC0C63-0BDD-4B45-804F-109292305B52}"/>
                  </a:ext>
                </a:extLst>
              </p:cNvPr>
              <p:cNvSpPr/>
              <p:nvPr/>
            </p:nvSpPr>
            <p:spPr>
              <a:xfrm>
                <a:off x="4688215" y="5887952"/>
                <a:ext cx="2263120" cy="514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3DC0C63-0BDD-4B45-804F-109292305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215" y="5887952"/>
                <a:ext cx="2263120" cy="514949"/>
              </a:xfrm>
              <a:prstGeom prst="rect">
                <a:avLst/>
              </a:prstGeom>
              <a:blipFill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37E6BE4-42EE-43BE-9F81-A68F16842646}"/>
                  </a:ext>
                </a:extLst>
              </p:cNvPr>
              <p:cNvSpPr/>
              <p:nvPr/>
            </p:nvSpPr>
            <p:spPr>
              <a:xfrm>
                <a:off x="8620165" y="5789143"/>
                <a:ext cx="1981119" cy="613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37E6BE4-42EE-43BE-9F81-A68F16842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165" y="5789143"/>
                <a:ext cx="1981119" cy="6137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75DA314A-1C08-47FF-8F3C-182ACB953F97}"/>
              </a:ext>
            </a:extLst>
          </p:cNvPr>
          <p:cNvSpPr/>
          <p:nvPr/>
        </p:nvSpPr>
        <p:spPr>
          <a:xfrm>
            <a:off x="1363575" y="359654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A24E3A"/>
                </a:solidFill>
              </a:rPr>
              <a:t>粒子速度估算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1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体积修正力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6364A35-3772-4F21-96F6-DB29FC520099}"/>
                  </a:ext>
                </a:extLst>
              </p:cNvPr>
              <p:cNvSpPr/>
              <p:nvPr/>
            </p:nvSpPr>
            <p:spPr>
              <a:xfrm>
                <a:off x="1122182" y="1395480"/>
                <a:ext cx="2486002" cy="695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6364A35-3772-4F21-96F6-DB29FC520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82" y="1395480"/>
                <a:ext cx="2486002" cy="695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910D2C-CC25-43FF-86B7-01FFB62B58C8}"/>
                  </a:ext>
                </a:extLst>
              </p:cNvPr>
              <p:cNvSpPr/>
              <p:nvPr/>
            </p:nvSpPr>
            <p:spPr>
              <a:xfrm>
                <a:off x="1122182" y="2312027"/>
                <a:ext cx="3261086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910D2C-CC25-43FF-86B7-01FFB62B5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82" y="2312027"/>
                <a:ext cx="3261086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85F3746-6FEE-477D-966B-413AF0E0CF84}"/>
                  </a:ext>
                </a:extLst>
              </p:cNvPr>
              <p:cNvSpPr/>
              <p:nvPr/>
            </p:nvSpPr>
            <p:spPr>
              <a:xfrm>
                <a:off x="1122182" y="3288408"/>
                <a:ext cx="2437462" cy="614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85F3746-6FEE-477D-966B-413AF0E0C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82" y="3288408"/>
                <a:ext cx="2437462" cy="614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EE8BFD5-FF05-41B7-AF17-0B8A8DA12FCD}"/>
                  </a:ext>
                </a:extLst>
              </p:cNvPr>
              <p:cNvSpPr/>
              <p:nvPr/>
            </p:nvSpPr>
            <p:spPr>
              <a:xfrm>
                <a:off x="1122182" y="4133364"/>
                <a:ext cx="3460178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𝑣𝑜𝑙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EE8BFD5-FF05-41B7-AF17-0B8A8DA12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82" y="4133364"/>
                <a:ext cx="3460178" cy="666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222AB1A-E424-421E-861A-71EB2F55D3D7}"/>
                  </a:ext>
                </a:extLst>
              </p:cNvPr>
              <p:cNvSpPr/>
              <p:nvPr/>
            </p:nvSpPr>
            <p:spPr>
              <a:xfrm>
                <a:off x="7043126" y="2090670"/>
                <a:ext cx="3954096" cy="2110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 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 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 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222AB1A-E424-421E-861A-71EB2F55D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126" y="2090670"/>
                <a:ext cx="3954096" cy="21108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BF23DC3-6295-4981-BF85-A24E91D1CF16}"/>
                  </a:ext>
                </a:extLst>
              </p:cNvPr>
              <p:cNvSpPr/>
              <p:nvPr/>
            </p:nvSpPr>
            <p:spPr>
              <a:xfrm>
                <a:off x="6774656" y="4545347"/>
                <a:ext cx="4491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BF23DC3-6295-4981-BF85-A24E91D1C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656" y="4545347"/>
                <a:ext cx="44910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46E312E4-098D-4376-B632-36E997D210FE}"/>
              </a:ext>
            </a:extLst>
          </p:cNvPr>
          <p:cNvSpPr/>
          <p:nvPr/>
        </p:nvSpPr>
        <p:spPr>
          <a:xfrm>
            <a:off x="7043126" y="132348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A24E3A"/>
                </a:solidFill>
              </a:rPr>
              <a:t>快速估算不规则六面体体积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7B952F4-7F4E-4371-A822-7487468B13F4}"/>
                  </a:ext>
                </a:extLst>
              </p:cNvPr>
              <p:cNvSpPr/>
              <p:nvPr/>
            </p:nvSpPr>
            <p:spPr>
              <a:xfrm>
                <a:off x="3267358" y="5459544"/>
                <a:ext cx="5371534" cy="614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𝑣𝑜𝑙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(−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7B952F4-7F4E-4371-A822-7487468B1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58" y="5459544"/>
                <a:ext cx="5371534" cy="614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流程图: 数据 12">
            <a:extLst>
              <a:ext uri="{FF2B5EF4-FFF2-40B4-BE49-F238E27FC236}">
                <a16:creationId xmlns:a16="http://schemas.microsoft.com/office/drawing/2014/main" id="{B0C2FF1F-0BF4-418E-9AD9-4E2D00336133}"/>
              </a:ext>
            </a:extLst>
          </p:cNvPr>
          <p:cNvSpPr/>
          <p:nvPr/>
        </p:nvSpPr>
        <p:spPr>
          <a:xfrm>
            <a:off x="4601029" y="2225376"/>
            <a:ext cx="2066090" cy="105195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8102BB4-F4CD-488E-8D3D-1089FD106CB2}"/>
              </a:ext>
            </a:extLst>
          </p:cNvPr>
          <p:cNvCxnSpPr/>
          <p:nvPr/>
        </p:nvCxnSpPr>
        <p:spPr>
          <a:xfrm>
            <a:off x="4601029" y="3277335"/>
            <a:ext cx="0" cy="145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C007C60-C5EA-49F7-AEB6-56130A966A1F}"/>
              </a:ext>
            </a:extLst>
          </p:cNvPr>
          <p:cNvCxnSpPr/>
          <p:nvPr/>
        </p:nvCxnSpPr>
        <p:spPr>
          <a:xfrm>
            <a:off x="6248854" y="3277335"/>
            <a:ext cx="0" cy="145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BE4D06C-40CD-4518-B30B-76BB839FEE51}"/>
              </a:ext>
            </a:extLst>
          </p:cNvPr>
          <p:cNvCxnSpPr/>
          <p:nvPr/>
        </p:nvCxnSpPr>
        <p:spPr>
          <a:xfrm>
            <a:off x="5016713" y="2225376"/>
            <a:ext cx="0" cy="14526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CDC7559-9B7B-4B91-8454-01B2D25E2723}"/>
              </a:ext>
            </a:extLst>
          </p:cNvPr>
          <p:cNvCxnSpPr/>
          <p:nvPr/>
        </p:nvCxnSpPr>
        <p:spPr>
          <a:xfrm>
            <a:off x="6664538" y="2225376"/>
            <a:ext cx="0" cy="145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7BC22A-78D5-4E0B-A72D-89A7C5341434}"/>
              </a:ext>
            </a:extLst>
          </p:cNvPr>
          <p:cNvCxnSpPr>
            <a:cxnSpLocks/>
          </p:cNvCxnSpPr>
          <p:nvPr/>
        </p:nvCxnSpPr>
        <p:spPr>
          <a:xfrm flipH="1">
            <a:off x="4601029" y="4730013"/>
            <a:ext cx="1647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774405C-2BC5-4AC5-B01C-7F8BFACA05A2}"/>
              </a:ext>
            </a:extLst>
          </p:cNvPr>
          <p:cNvCxnSpPr>
            <a:cxnSpLocks/>
          </p:cNvCxnSpPr>
          <p:nvPr/>
        </p:nvCxnSpPr>
        <p:spPr>
          <a:xfrm flipH="1">
            <a:off x="5016713" y="3678054"/>
            <a:ext cx="164782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104858A-3A58-488F-8AC1-DDF185E79E28}"/>
              </a:ext>
            </a:extLst>
          </p:cNvPr>
          <p:cNvCxnSpPr>
            <a:cxnSpLocks/>
          </p:cNvCxnSpPr>
          <p:nvPr/>
        </p:nvCxnSpPr>
        <p:spPr>
          <a:xfrm flipH="1">
            <a:off x="4619699" y="3678054"/>
            <a:ext cx="397014" cy="10519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02BC11F-A5DD-4812-9668-E4D41F56D1EB}"/>
              </a:ext>
            </a:extLst>
          </p:cNvPr>
          <p:cNvCxnSpPr>
            <a:cxnSpLocks/>
          </p:cNvCxnSpPr>
          <p:nvPr/>
        </p:nvCxnSpPr>
        <p:spPr>
          <a:xfrm flipH="1">
            <a:off x="6267524" y="3696940"/>
            <a:ext cx="397014" cy="1051958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7C372EF-922B-4929-BF70-71E60373B26C}"/>
                  </a:ext>
                </a:extLst>
              </p:cNvPr>
              <p:cNvSpPr/>
              <p:nvPr/>
            </p:nvSpPr>
            <p:spPr>
              <a:xfrm>
                <a:off x="4225022" y="2881104"/>
                <a:ext cx="475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7C372EF-922B-4929-BF70-71E60373B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22" y="2881104"/>
                <a:ext cx="475451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096174B-A1DF-47A7-B5C4-868103A0F21A}"/>
                  </a:ext>
                </a:extLst>
              </p:cNvPr>
              <p:cNvSpPr/>
              <p:nvPr/>
            </p:nvSpPr>
            <p:spPr>
              <a:xfrm>
                <a:off x="4991871" y="3260661"/>
                <a:ext cx="4701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096174B-A1DF-47A7-B5C4-868103A0F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71" y="3260661"/>
                <a:ext cx="470129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658C36C-EDA2-4BF1-8A94-66A3CD7D14ED}"/>
                  </a:ext>
                </a:extLst>
              </p:cNvPr>
              <p:cNvSpPr/>
              <p:nvPr/>
            </p:nvSpPr>
            <p:spPr>
              <a:xfrm>
                <a:off x="6248854" y="3059855"/>
                <a:ext cx="475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658C36C-EDA2-4BF1-8A94-66A3CD7D1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54" y="3059855"/>
                <a:ext cx="475451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FAA2563-303F-49A9-AE67-9F150AFFE73D}"/>
                  </a:ext>
                </a:extLst>
              </p:cNvPr>
              <p:cNvSpPr/>
              <p:nvPr/>
            </p:nvSpPr>
            <p:spPr>
              <a:xfrm>
                <a:off x="6685394" y="3425748"/>
                <a:ext cx="473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FAA2563-303F-49A9-AE67-9F150AFF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394" y="3425748"/>
                <a:ext cx="473719" cy="369332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331FA18-E40E-4BAC-8A88-DBDA6573A55D}"/>
                  </a:ext>
                </a:extLst>
              </p:cNvPr>
              <p:cNvSpPr/>
              <p:nvPr/>
            </p:nvSpPr>
            <p:spPr>
              <a:xfrm>
                <a:off x="6096000" y="4745646"/>
                <a:ext cx="475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331FA18-E40E-4BAC-8A88-DBDA6573A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45646"/>
                <a:ext cx="475451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0614A19-16B5-4E4C-9216-91B558CBD1BE}"/>
                  </a:ext>
                </a:extLst>
              </p:cNvPr>
              <p:cNvSpPr/>
              <p:nvPr/>
            </p:nvSpPr>
            <p:spPr>
              <a:xfrm>
                <a:off x="4383268" y="4745646"/>
                <a:ext cx="475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0614A19-16B5-4E4C-9216-91B558CBD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68" y="4745646"/>
                <a:ext cx="475451" cy="369332"/>
              </a:xfrm>
              <a:prstGeom prst="rect">
                <a:avLst/>
              </a:prstGeom>
              <a:blipFill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07712C9-4CF9-42B3-A8A8-C098D56FBC65}"/>
                  </a:ext>
                </a:extLst>
              </p:cNvPr>
              <p:cNvSpPr/>
              <p:nvPr/>
            </p:nvSpPr>
            <p:spPr>
              <a:xfrm>
                <a:off x="6466031" y="1830472"/>
                <a:ext cx="475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07712C9-4CF9-42B3-A8A8-C098D56FB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31" y="1830472"/>
                <a:ext cx="475451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CC757E6-E537-4652-889C-F9C1A1E8F2EA}"/>
                  </a:ext>
                </a:extLst>
              </p:cNvPr>
              <p:cNvSpPr/>
              <p:nvPr/>
            </p:nvSpPr>
            <p:spPr>
              <a:xfrm>
                <a:off x="4802505" y="1888310"/>
                <a:ext cx="475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CC757E6-E537-4652-889C-F9C1A1E8F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505" y="1888310"/>
                <a:ext cx="47545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22C154A-B1BE-45FC-9445-ECFDD4D14438}"/>
              </a:ext>
            </a:extLst>
          </p:cNvPr>
          <p:cNvCxnSpPr>
            <a:cxnSpLocks/>
          </p:cNvCxnSpPr>
          <p:nvPr/>
        </p:nvCxnSpPr>
        <p:spPr>
          <a:xfrm flipH="1">
            <a:off x="4858719" y="3696940"/>
            <a:ext cx="157994" cy="40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E6A34EB-242F-4836-8323-0916655428DF}"/>
              </a:ext>
            </a:extLst>
          </p:cNvPr>
          <p:cNvCxnSpPr>
            <a:cxnSpLocks/>
          </p:cNvCxnSpPr>
          <p:nvPr/>
        </p:nvCxnSpPr>
        <p:spPr>
          <a:xfrm>
            <a:off x="5040230" y="3677057"/>
            <a:ext cx="469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E83CDFF-0AC1-400D-BFCC-9CF799828EBC}"/>
              </a:ext>
            </a:extLst>
          </p:cNvPr>
          <p:cNvCxnSpPr>
            <a:cxnSpLocks/>
          </p:cNvCxnSpPr>
          <p:nvPr/>
        </p:nvCxnSpPr>
        <p:spPr>
          <a:xfrm flipH="1" flipV="1">
            <a:off x="5016713" y="3212600"/>
            <a:ext cx="4848" cy="449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118C777-8599-4105-AD6D-A64670207ADA}"/>
              </a:ext>
            </a:extLst>
          </p:cNvPr>
          <p:cNvSpPr/>
          <p:nvPr/>
        </p:nvSpPr>
        <p:spPr>
          <a:xfrm>
            <a:off x="4989309" y="283048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617E2DD-D13D-4031-8FF8-B561C164CCAD}"/>
              </a:ext>
            </a:extLst>
          </p:cNvPr>
          <p:cNvSpPr/>
          <p:nvPr/>
        </p:nvSpPr>
        <p:spPr>
          <a:xfrm>
            <a:off x="4917561" y="3807133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C1E1A02-3033-422D-AB87-6C0CFA0DF3B6}"/>
              </a:ext>
            </a:extLst>
          </p:cNvPr>
          <p:cNvSpPr/>
          <p:nvPr/>
        </p:nvSpPr>
        <p:spPr>
          <a:xfrm>
            <a:off x="5411858" y="3662422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26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模拟循环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A17A1-5CDE-426A-86DB-A6F2ED91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51" y="1106782"/>
            <a:ext cx="7852897" cy="56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6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碰撞检测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9A5B42-A41A-44B2-910B-E4909AF6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16" y="2367156"/>
            <a:ext cx="4666667" cy="3095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EF5BBB-77FE-4500-9033-567A9A4C5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72" y="1721826"/>
            <a:ext cx="8156481" cy="43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93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模拟结果</a:t>
            </a:r>
          </a:p>
        </p:txBody>
      </p:sp>
      <p:pic>
        <p:nvPicPr>
          <p:cNvPr id="6" name="Soft Tissue 2019-05-25 00-03-02">
            <a:hlinkClick r:id="" action="ppaction://media"/>
            <a:extLst>
              <a:ext uri="{FF2B5EF4-FFF2-40B4-BE49-F238E27FC236}">
                <a16:creationId xmlns:a16="http://schemas.microsoft.com/office/drawing/2014/main" id="{2C1C4132-2A76-438A-AAB7-6F46A1FB9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0" y="996331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5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模拟性能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6DE7DB-FD6A-4821-805B-C365A98E1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065444"/>
              </p:ext>
            </p:extLst>
          </p:nvPr>
        </p:nvGraphicFramePr>
        <p:xfrm>
          <a:off x="2790824" y="1200151"/>
          <a:ext cx="6677025" cy="180975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318352">
                  <a:extLst>
                    <a:ext uri="{9D8B030D-6E8A-4147-A177-3AD203B41FA5}">
                      <a16:colId xmlns:a16="http://schemas.microsoft.com/office/drawing/2014/main" val="185111284"/>
                    </a:ext>
                  </a:extLst>
                </a:gridCol>
                <a:gridCol w="3358673">
                  <a:extLst>
                    <a:ext uri="{9D8B030D-6E8A-4147-A177-3AD203B41FA5}">
                      <a16:colId xmlns:a16="http://schemas.microsoft.com/office/drawing/2014/main" val="2308282503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项目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24E3A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 </a:t>
                      </a:r>
                      <a:r>
                        <a:rPr lang="zh-CN" sz="1800" kern="100" dirty="0">
                          <a:effectLst/>
                        </a:rPr>
                        <a:t>参数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24E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989253"/>
                  </a:ext>
                </a:extLst>
              </a:tr>
              <a:tr h="1508125">
                <a:tc>
                  <a:txBody>
                    <a:bodyPr/>
                    <a:lstStyle/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CPU</a:t>
                      </a:r>
                      <a:endParaRPr lang="zh-CN" sz="1800" kern="100" dirty="0">
                        <a:effectLst/>
                      </a:endParaRPr>
                    </a:p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GPU</a:t>
                      </a:r>
                      <a:endParaRPr lang="zh-CN" sz="1800" kern="100" dirty="0">
                        <a:effectLst/>
                      </a:endParaRPr>
                    </a:p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RAM</a:t>
                      </a:r>
                      <a:endParaRPr lang="zh-CN" sz="1800" kern="100" dirty="0">
                        <a:effectLst/>
                      </a:endParaRPr>
                    </a:p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C++ tool set</a:t>
                      </a:r>
                      <a:endParaRPr lang="zh-CN" sz="1800" kern="100" dirty="0">
                        <a:effectLst/>
                      </a:endParaRPr>
                    </a:p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OpenGL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24E3A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Intel 4712mq 4C8T @2.3GHz</a:t>
                      </a:r>
                      <a:endParaRPr lang="zh-CN" sz="1800" kern="100" dirty="0">
                        <a:effectLst/>
                      </a:endParaRPr>
                    </a:p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Nvidia GTX940M</a:t>
                      </a:r>
                      <a:endParaRPr lang="zh-CN" sz="1800" kern="100" dirty="0">
                        <a:effectLst/>
                      </a:endParaRPr>
                    </a:p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8G @1600MHz</a:t>
                      </a:r>
                      <a:endParaRPr lang="zh-CN" sz="1800" kern="100" dirty="0">
                        <a:effectLst/>
                      </a:endParaRPr>
                    </a:p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Visual Studio 2019(v142)</a:t>
                      </a:r>
                      <a:endParaRPr lang="zh-CN" sz="1800" kern="100" dirty="0">
                        <a:effectLst/>
                      </a:endParaRPr>
                    </a:p>
                    <a:p>
                      <a:pPr marR="1587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Version 3.3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24E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02560"/>
                  </a:ext>
                </a:extLst>
              </a:tr>
            </a:tbl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B4134434-F655-4CB3-9AED-8852E7E2C6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07854"/>
              </p:ext>
            </p:extLst>
          </p:nvPr>
        </p:nvGraphicFramePr>
        <p:xfrm>
          <a:off x="2757487" y="3009901"/>
          <a:ext cx="6677025" cy="3716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146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弹簧质点模型的局限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9448EE-FF93-4136-84D9-DEBA1ABA9B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0939" y="2438400"/>
            <a:ext cx="3543935" cy="29086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23AF217-A78C-44C4-9BBE-DE280B37D5A4}"/>
              </a:ext>
            </a:extLst>
          </p:cNvPr>
          <p:cNvSpPr/>
          <p:nvPr/>
        </p:nvSpPr>
        <p:spPr>
          <a:xfrm>
            <a:off x="7079912" y="1758434"/>
            <a:ext cx="347402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A24E3A"/>
                </a:solidFill>
              </a:rPr>
              <a:t>可行的改进措施：</a:t>
            </a:r>
            <a:endParaRPr lang="en-US" altLang="zh-CN" dirty="0">
              <a:solidFill>
                <a:srgbClr val="A24E3A"/>
              </a:solidFill>
            </a:endParaRPr>
          </a:p>
          <a:p>
            <a:endParaRPr lang="en-US" altLang="zh-CN" dirty="0">
              <a:solidFill>
                <a:srgbClr val="A24E3A"/>
              </a:solidFill>
            </a:endParaRPr>
          </a:p>
          <a:p>
            <a:endParaRPr lang="en-US" altLang="zh-CN" dirty="0">
              <a:solidFill>
                <a:srgbClr val="A24E3A"/>
              </a:solidFill>
            </a:endParaRPr>
          </a:p>
          <a:p>
            <a:endParaRPr lang="en-US" altLang="zh-CN" dirty="0">
              <a:solidFill>
                <a:srgbClr val="A24E3A"/>
              </a:solidFill>
            </a:endParaRPr>
          </a:p>
          <a:p>
            <a:endParaRPr lang="en-US" altLang="zh-CN" dirty="0">
              <a:solidFill>
                <a:srgbClr val="A24E3A"/>
              </a:solidFill>
            </a:endParaRPr>
          </a:p>
          <a:p>
            <a:endParaRPr lang="en-US" altLang="zh-CN" dirty="0">
              <a:solidFill>
                <a:srgbClr val="A24E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减小采样率（更大弹簧长度）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更小的模拟时间间隔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更大的弹簧刚度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A9A67E-89D6-4A25-A6D2-5C1762FA8A3A}"/>
              </a:ext>
            </a:extLst>
          </p:cNvPr>
          <p:cNvSpPr/>
          <p:nvPr/>
        </p:nvSpPr>
        <p:spPr>
          <a:xfrm>
            <a:off x="2388908" y="17584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A24E3A"/>
                </a:solidFill>
              </a:rPr>
              <a:t>弹簧反向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274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可能的改进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3CE5A32-592F-4429-AD97-A34B7EE12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9" y="2292654"/>
            <a:ext cx="10515600" cy="4351338"/>
          </a:xfrm>
        </p:spPr>
        <p:txBody>
          <a:bodyPr/>
          <a:lstStyle/>
          <a:p>
            <a:r>
              <a:rPr lang="zh-CN" altLang="en-US" dirty="0"/>
              <a:t>使用显卡或是</a:t>
            </a:r>
            <a:r>
              <a:rPr lang="en-US" altLang="zh-CN" dirty="0"/>
              <a:t>SIMD</a:t>
            </a:r>
            <a:r>
              <a:rPr lang="zh-CN" altLang="en-US" dirty="0"/>
              <a:t>加速物理计算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复合四面体单元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局部细化单元生成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50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9078C01-EC5A-4E2E-9D87-237CCE596753}"/>
              </a:ext>
            </a:extLst>
          </p:cNvPr>
          <p:cNvGrpSpPr/>
          <p:nvPr/>
        </p:nvGrpSpPr>
        <p:grpSpPr>
          <a:xfrm>
            <a:off x="3046770" y="2059857"/>
            <a:ext cx="6098460" cy="2738286"/>
            <a:chOff x="2707148" y="2034343"/>
            <a:chExt cx="6098460" cy="2738286"/>
          </a:xfrm>
        </p:grpSpPr>
        <p:sp>
          <p:nvSpPr>
            <p:cNvPr id="7" name="任意多边形 13">
              <a:extLst>
                <a:ext uri="{FF2B5EF4-FFF2-40B4-BE49-F238E27FC236}">
                  <a16:creationId xmlns:a16="http://schemas.microsoft.com/office/drawing/2014/main" id="{4958DCC2-0E20-4F68-882A-BED1EFFE0BF1}"/>
                </a:ext>
              </a:extLst>
            </p:cNvPr>
            <p:cNvSpPr/>
            <p:nvPr/>
          </p:nvSpPr>
          <p:spPr>
            <a:xfrm>
              <a:off x="2707148" y="2034343"/>
              <a:ext cx="2642615" cy="2738286"/>
            </a:xfrm>
            <a:custGeom>
              <a:avLst/>
              <a:gdLst>
                <a:gd name="connsiteX0" fmla="*/ 1364124 w 2642615"/>
                <a:gd name="connsiteY0" fmla="*/ 777405 h 2738286"/>
                <a:gd name="connsiteX1" fmla="*/ 1632905 w 2642615"/>
                <a:gd name="connsiteY1" fmla="*/ 852951 h 2738286"/>
                <a:gd name="connsiteX2" fmla="*/ 1814834 w 2642615"/>
                <a:gd name="connsiteY2" fmla="*/ 1065201 h 2738286"/>
                <a:gd name="connsiteX3" fmla="*/ 1877018 w 2642615"/>
                <a:gd name="connsiteY3" fmla="*/ 1384861 h 2738286"/>
                <a:gd name="connsiteX4" fmla="*/ 1701257 w 2642615"/>
                <a:gd name="connsiteY4" fmla="*/ 1866919 h 2738286"/>
                <a:gd name="connsiteX5" fmla="*/ 1416544 w 2642615"/>
                <a:gd name="connsiteY5" fmla="*/ 1723021 h 2738286"/>
                <a:gd name="connsiteX6" fmla="*/ 1368235 w 2642615"/>
                <a:gd name="connsiteY6" fmla="*/ 1867947 h 2738286"/>
                <a:gd name="connsiteX7" fmla="*/ 1565581 w 2642615"/>
                <a:gd name="connsiteY7" fmla="*/ 1954286 h 2738286"/>
                <a:gd name="connsiteX8" fmla="*/ 1364124 w 2642615"/>
                <a:gd name="connsiteY8" fmla="*/ 1994372 h 2738286"/>
                <a:gd name="connsiteX9" fmla="*/ 992558 w 2642615"/>
                <a:gd name="connsiteY9" fmla="*/ 1837112 h 2738286"/>
                <a:gd name="connsiteX10" fmla="*/ 847118 w 2642615"/>
                <a:gd name="connsiteY10" fmla="*/ 1385888 h 2738286"/>
                <a:gd name="connsiteX11" fmla="*/ 994100 w 2642615"/>
                <a:gd name="connsiteY11" fmla="*/ 930039 h 2738286"/>
                <a:gd name="connsiteX12" fmla="*/ 1364124 w 2642615"/>
                <a:gd name="connsiteY12" fmla="*/ 777405 h 2738286"/>
                <a:gd name="connsiteX13" fmla="*/ 1363096 w 2642615"/>
                <a:gd name="connsiteY13" fmla="*/ 605755 h 2738286"/>
                <a:gd name="connsiteX14" fmla="*/ 989475 w 2642615"/>
                <a:gd name="connsiteY14" fmla="*/ 701344 h 2738286"/>
                <a:gd name="connsiteX15" fmla="*/ 732000 w 2642615"/>
                <a:gd name="connsiteY15" fmla="*/ 979890 h 2738286"/>
                <a:gd name="connsiteX16" fmla="*/ 641549 w 2642615"/>
                <a:gd name="connsiteY16" fmla="*/ 1385888 h 2738286"/>
                <a:gd name="connsiteX17" fmla="*/ 731486 w 2642615"/>
                <a:gd name="connsiteY17" fmla="*/ 1788803 h 2738286"/>
                <a:gd name="connsiteX18" fmla="*/ 987933 w 2642615"/>
                <a:gd name="connsiteY18" fmla="*/ 2066321 h 2738286"/>
                <a:gd name="connsiteX19" fmla="*/ 1358985 w 2642615"/>
                <a:gd name="connsiteY19" fmla="*/ 2164994 h 2738286"/>
                <a:gd name="connsiteX20" fmla="*/ 1729009 w 2642615"/>
                <a:gd name="connsiteY20" fmla="*/ 2071460 h 2738286"/>
                <a:gd name="connsiteX21" fmla="*/ 2052780 w 2642615"/>
                <a:gd name="connsiteY21" fmla="*/ 2256472 h 2738286"/>
                <a:gd name="connsiteX22" fmla="*/ 2111367 w 2642615"/>
                <a:gd name="connsiteY22" fmla="*/ 2117713 h 2738286"/>
                <a:gd name="connsiteX23" fmla="*/ 1855434 w 2642615"/>
                <a:gd name="connsiteY23" fmla="*/ 1977927 h 2738286"/>
                <a:gd name="connsiteX24" fmla="*/ 2026056 w 2642615"/>
                <a:gd name="connsiteY24" fmla="*/ 1719424 h 2738286"/>
                <a:gd name="connsiteX25" fmla="*/ 2082587 w 2642615"/>
                <a:gd name="connsiteY25" fmla="*/ 1384861 h 2738286"/>
                <a:gd name="connsiteX26" fmla="*/ 1994706 w 2642615"/>
                <a:gd name="connsiteY26" fmla="*/ 982459 h 2738286"/>
                <a:gd name="connsiteX27" fmla="*/ 1739287 w 2642615"/>
                <a:gd name="connsiteY27" fmla="*/ 704942 h 2738286"/>
                <a:gd name="connsiteX28" fmla="*/ 1363096 w 2642615"/>
                <a:gd name="connsiteY28" fmla="*/ 605755 h 2738286"/>
                <a:gd name="connsiteX29" fmla="*/ 1369143 w 2642615"/>
                <a:gd name="connsiteY29" fmla="*/ 0 h 2738286"/>
                <a:gd name="connsiteX30" fmla="*/ 2630692 w 2642615"/>
                <a:gd name="connsiteY30" fmla="*/ 836211 h 2738286"/>
                <a:gd name="connsiteX31" fmla="*/ 2642615 w 2642615"/>
                <a:gd name="connsiteY31" fmla="*/ 868786 h 2738286"/>
                <a:gd name="connsiteX32" fmla="*/ 2632083 w 2642615"/>
                <a:gd name="connsiteY32" fmla="*/ 878995 h 2738286"/>
                <a:gd name="connsiteX33" fmla="*/ 2459295 w 2642615"/>
                <a:gd name="connsiteY33" fmla="*/ 1369144 h 2738286"/>
                <a:gd name="connsiteX34" fmla="*/ 2632083 w 2642615"/>
                <a:gd name="connsiteY34" fmla="*/ 1859293 h 2738286"/>
                <a:gd name="connsiteX35" fmla="*/ 2642614 w 2642615"/>
                <a:gd name="connsiteY35" fmla="*/ 1869502 h 2738286"/>
                <a:gd name="connsiteX36" fmla="*/ 2630692 w 2642615"/>
                <a:gd name="connsiteY36" fmla="*/ 1902075 h 2738286"/>
                <a:gd name="connsiteX37" fmla="*/ 1369143 w 2642615"/>
                <a:gd name="connsiteY37" fmla="*/ 2738286 h 2738286"/>
                <a:gd name="connsiteX38" fmla="*/ 0 w 2642615"/>
                <a:gd name="connsiteY38" fmla="*/ 1369143 h 2738286"/>
                <a:gd name="connsiteX39" fmla="*/ 1369143 w 2642615"/>
                <a:gd name="connsiteY39" fmla="*/ 0 h 273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42615" h="2738286">
                  <a:moveTo>
                    <a:pt x="1364124" y="777405"/>
                  </a:moveTo>
                  <a:cubicBezTo>
                    <a:pt x="1463482" y="777405"/>
                    <a:pt x="1553076" y="802587"/>
                    <a:pt x="1632905" y="852951"/>
                  </a:cubicBezTo>
                  <a:cubicBezTo>
                    <a:pt x="1712734" y="903315"/>
                    <a:pt x="1773377" y="974065"/>
                    <a:pt x="1814834" y="1065201"/>
                  </a:cubicBezTo>
                  <a:cubicBezTo>
                    <a:pt x="1856290" y="1156337"/>
                    <a:pt x="1877018" y="1262890"/>
                    <a:pt x="1877018" y="1384861"/>
                  </a:cubicBezTo>
                  <a:cubicBezTo>
                    <a:pt x="1877018" y="1599337"/>
                    <a:pt x="1818431" y="1760024"/>
                    <a:pt x="1701257" y="1866919"/>
                  </a:cubicBezTo>
                  <a:cubicBezTo>
                    <a:pt x="1626567" y="1803193"/>
                    <a:pt x="1531663" y="1755227"/>
                    <a:pt x="1416544" y="1723021"/>
                  </a:cubicBezTo>
                  <a:lnTo>
                    <a:pt x="1368235" y="1867947"/>
                  </a:lnTo>
                  <a:cubicBezTo>
                    <a:pt x="1437443" y="1885078"/>
                    <a:pt x="1503225" y="1913858"/>
                    <a:pt x="1565581" y="1954286"/>
                  </a:cubicBezTo>
                  <a:cubicBezTo>
                    <a:pt x="1502540" y="1981010"/>
                    <a:pt x="1435388" y="1994372"/>
                    <a:pt x="1364124" y="1994372"/>
                  </a:cubicBezTo>
                  <a:cubicBezTo>
                    <a:pt x="1213373" y="1994372"/>
                    <a:pt x="1089518" y="1941952"/>
                    <a:pt x="992558" y="1837112"/>
                  </a:cubicBezTo>
                  <a:cubicBezTo>
                    <a:pt x="895598" y="1732272"/>
                    <a:pt x="847118" y="1581864"/>
                    <a:pt x="847118" y="1385888"/>
                  </a:cubicBezTo>
                  <a:cubicBezTo>
                    <a:pt x="847118" y="1183746"/>
                    <a:pt x="896112" y="1031796"/>
                    <a:pt x="994100" y="930039"/>
                  </a:cubicBezTo>
                  <a:cubicBezTo>
                    <a:pt x="1092088" y="828283"/>
                    <a:pt x="1215429" y="777405"/>
                    <a:pt x="1364124" y="777405"/>
                  </a:cubicBezTo>
                  <a:close/>
                  <a:moveTo>
                    <a:pt x="1363096" y="605755"/>
                  </a:moveTo>
                  <a:cubicBezTo>
                    <a:pt x="1225365" y="605755"/>
                    <a:pt x="1100825" y="637618"/>
                    <a:pt x="989475" y="701344"/>
                  </a:cubicBezTo>
                  <a:cubicBezTo>
                    <a:pt x="878125" y="765070"/>
                    <a:pt x="792300" y="857919"/>
                    <a:pt x="732000" y="979890"/>
                  </a:cubicBezTo>
                  <a:cubicBezTo>
                    <a:pt x="671699" y="1101861"/>
                    <a:pt x="641549" y="1237194"/>
                    <a:pt x="641549" y="1385888"/>
                  </a:cubicBezTo>
                  <a:cubicBezTo>
                    <a:pt x="641549" y="1535268"/>
                    <a:pt x="671528" y="1669573"/>
                    <a:pt x="731486" y="1788803"/>
                  </a:cubicBezTo>
                  <a:cubicBezTo>
                    <a:pt x="791443" y="1908033"/>
                    <a:pt x="876926" y="2000539"/>
                    <a:pt x="987933" y="2066321"/>
                  </a:cubicBezTo>
                  <a:cubicBezTo>
                    <a:pt x="1098940" y="2132103"/>
                    <a:pt x="1222624" y="2164994"/>
                    <a:pt x="1358985" y="2164994"/>
                  </a:cubicBezTo>
                  <a:cubicBezTo>
                    <a:pt x="1493975" y="2164994"/>
                    <a:pt x="1617316" y="2133816"/>
                    <a:pt x="1729009" y="2071460"/>
                  </a:cubicBezTo>
                  <a:cubicBezTo>
                    <a:pt x="1836590" y="2155744"/>
                    <a:pt x="1944513" y="2217414"/>
                    <a:pt x="2052780" y="2256472"/>
                  </a:cubicBezTo>
                  <a:lnTo>
                    <a:pt x="2111367" y="2117713"/>
                  </a:lnTo>
                  <a:cubicBezTo>
                    <a:pt x="2033251" y="2088249"/>
                    <a:pt x="1947940" y="2041653"/>
                    <a:pt x="1855434" y="1977927"/>
                  </a:cubicBezTo>
                  <a:cubicBezTo>
                    <a:pt x="1931494" y="1904607"/>
                    <a:pt x="1988368" y="1818439"/>
                    <a:pt x="2026056" y="1719424"/>
                  </a:cubicBezTo>
                  <a:cubicBezTo>
                    <a:pt x="2063743" y="1620408"/>
                    <a:pt x="2082587" y="1508887"/>
                    <a:pt x="2082587" y="1384861"/>
                  </a:cubicBezTo>
                  <a:cubicBezTo>
                    <a:pt x="2082587" y="1235481"/>
                    <a:pt x="2053294" y="1101347"/>
                    <a:pt x="1994706" y="982459"/>
                  </a:cubicBezTo>
                  <a:cubicBezTo>
                    <a:pt x="1936119" y="863572"/>
                    <a:pt x="1850979" y="771066"/>
                    <a:pt x="1739287" y="704942"/>
                  </a:cubicBezTo>
                  <a:cubicBezTo>
                    <a:pt x="1627595" y="638817"/>
                    <a:pt x="1502198" y="605755"/>
                    <a:pt x="1363096" y="605755"/>
                  </a:cubicBezTo>
                  <a:close/>
                  <a:moveTo>
                    <a:pt x="1369143" y="0"/>
                  </a:moveTo>
                  <a:cubicBezTo>
                    <a:pt x="1936261" y="0"/>
                    <a:pt x="2422845" y="344805"/>
                    <a:pt x="2630692" y="836211"/>
                  </a:cubicBezTo>
                  <a:lnTo>
                    <a:pt x="2642615" y="868786"/>
                  </a:lnTo>
                  <a:lnTo>
                    <a:pt x="2632083" y="878995"/>
                  </a:lnTo>
                  <a:cubicBezTo>
                    <a:pt x="2525326" y="1004435"/>
                    <a:pt x="2459295" y="1177729"/>
                    <a:pt x="2459295" y="1369144"/>
                  </a:cubicBezTo>
                  <a:cubicBezTo>
                    <a:pt x="2459295" y="1560559"/>
                    <a:pt x="2525326" y="1733853"/>
                    <a:pt x="2632083" y="1859293"/>
                  </a:cubicBezTo>
                  <a:lnTo>
                    <a:pt x="2642614" y="1869502"/>
                  </a:lnTo>
                  <a:lnTo>
                    <a:pt x="2630692" y="1902075"/>
                  </a:lnTo>
                  <a:cubicBezTo>
                    <a:pt x="2422845" y="2393482"/>
                    <a:pt x="1936261" y="2738286"/>
                    <a:pt x="1369143" y="2738286"/>
                  </a:cubicBezTo>
                  <a:cubicBezTo>
                    <a:pt x="612986" y="2738286"/>
                    <a:pt x="0" y="2125300"/>
                    <a:pt x="0" y="1369143"/>
                  </a:cubicBezTo>
                  <a:cubicBezTo>
                    <a:pt x="0" y="612986"/>
                    <a:pt x="612986" y="0"/>
                    <a:pt x="1369143" y="0"/>
                  </a:cubicBezTo>
                  <a:close/>
                </a:path>
              </a:pathLst>
            </a:custGeom>
            <a:solidFill>
              <a:srgbClr val="A24E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12">
              <a:extLst>
                <a:ext uri="{FF2B5EF4-FFF2-40B4-BE49-F238E27FC236}">
                  <a16:creationId xmlns:a16="http://schemas.microsoft.com/office/drawing/2014/main" id="{AF6C51EE-B773-4E86-B7DE-993F338BE59F}"/>
                </a:ext>
              </a:extLst>
            </p:cNvPr>
            <p:cNvSpPr/>
            <p:nvPr/>
          </p:nvSpPr>
          <p:spPr>
            <a:xfrm>
              <a:off x="6165354" y="2034343"/>
              <a:ext cx="2640254" cy="2738286"/>
            </a:xfrm>
            <a:custGeom>
              <a:avLst/>
              <a:gdLst>
                <a:gd name="connsiteX0" fmla="*/ 1308425 w 2640254"/>
                <a:gd name="connsiteY0" fmla="*/ 715566 h 2738286"/>
                <a:gd name="connsiteX1" fmla="*/ 1415321 w 2640254"/>
                <a:gd name="connsiteY1" fmla="*/ 1028031 h 2738286"/>
                <a:gd name="connsiteX2" fmla="*/ 1572581 w 2640254"/>
                <a:gd name="connsiteY2" fmla="*/ 1445336 h 2738286"/>
                <a:gd name="connsiteX3" fmla="*/ 1061743 w 2640254"/>
                <a:gd name="connsiteY3" fmla="*/ 1445336 h 2738286"/>
                <a:gd name="connsiteX4" fmla="*/ 1227226 w 2640254"/>
                <a:gd name="connsiteY4" fmla="*/ 1003363 h 2738286"/>
                <a:gd name="connsiteX5" fmla="*/ 1308425 w 2640254"/>
                <a:gd name="connsiteY5" fmla="*/ 715566 h 2738286"/>
                <a:gd name="connsiteX6" fmla="*/ 1205641 w 2640254"/>
                <a:gd name="connsiteY6" fmla="*/ 557278 h 2738286"/>
                <a:gd name="connsiteX7" fmla="*/ 626965 w 2640254"/>
                <a:gd name="connsiteY7" fmla="*/ 2064098 h 2738286"/>
                <a:gd name="connsiteX8" fmla="*/ 838701 w 2640254"/>
                <a:gd name="connsiteY8" fmla="*/ 2064098 h 2738286"/>
                <a:gd name="connsiteX9" fmla="*/ 1004184 w 2640254"/>
                <a:gd name="connsiteY9" fmla="*/ 1607735 h 2738286"/>
                <a:gd name="connsiteX10" fmla="*/ 1634252 w 2640254"/>
                <a:gd name="connsiteY10" fmla="*/ 1607735 h 2738286"/>
                <a:gd name="connsiteX11" fmla="*/ 1810013 w 2640254"/>
                <a:gd name="connsiteY11" fmla="*/ 2064098 h 2738286"/>
                <a:gd name="connsiteX12" fmla="*/ 2037167 w 2640254"/>
                <a:gd name="connsiteY12" fmla="*/ 2064098 h 2738286"/>
                <a:gd name="connsiteX13" fmla="*/ 1420460 w 2640254"/>
                <a:gd name="connsiteY13" fmla="*/ 557278 h 2738286"/>
                <a:gd name="connsiteX14" fmla="*/ 1271111 w 2640254"/>
                <a:gd name="connsiteY14" fmla="*/ 0 h 2738286"/>
                <a:gd name="connsiteX15" fmla="*/ 2640254 w 2640254"/>
                <a:gd name="connsiteY15" fmla="*/ 1369143 h 2738286"/>
                <a:gd name="connsiteX16" fmla="*/ 1271111 w 2640254"/>
                <a:gd name="connsiteY16" fmla="*/ 2738286 h 2738286"/>
                <a:gd name="connsiteX17" fmla="*/ 9562 w 2640254"/>
                <a:gd name="connsiteY17" fmla="*/ 1902075 h 2738286"/>
                <a:gd name="connsiteX18" fmla="*/ 1 w 2640254"/>
                <a:gd name="connsiteY18" fmla="*/ 1875952 h 2738286"/>
                <a:gd name="connsiteX19" fmla="*/ 17184 w 2640254"/>
                <a:gd name="connsiteY19" fmla="*/ 1859293 h 2738286"/>
                <a:gd name="connsiteX20" fmla="*/ 189972 w 2640254"/>
                <a:gd name="connsiteY20" fmla="*/ 1369144 h 2738286"/>
                <a:gd name="connsiteX21" fmla="*/ 17184 w 2640254"/>
                <a:gd name="connsiteY21" fmla="*/ 878995 h 2738286"/>
                <a:gd name="connsiteX22" fmla="*/ 0 w 2640254"/>
                <a:gd name="connsiteY22" fmla="*/ 862336 h 2738286"/>
                <a:gd name="connsiteX23" fmla="*/ 9562 w 2640254"/>
                <a:gd name="connsiteY23" fmla="*/ 836211 h 2738286"/>
                <a:gd name="connsiteX24" fmla="*/ 1271111 w 2640254"/>
                <a:gd name="connsiteY24" fmla="*/ 0 h 273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40254" h="2738286">
                  <a:moveTo>
                    <a:pt x="1308425" y="715566"/>
                  </a:moveTo>
                  <a:cubicBezTo>
                    <a:pt x="1331723" y="797109"/>
                    <a:pt x="1367355" y="901264"/>
                    <a:pt x="1415321" y="1028031"/>
                  </a:cubicBezTo>
                  <a:lnTo>
                    <a:pt x="1572581" y="1445336"/>
                  </a:lnTo>
                  <a:lnTo>
                    <a:pt x="1061743" y="1445336"/>
                  </a:lnTo>
                  <a:lnTo>
                    <a:pt x="1227226" y="1003363"/>
                  </a:lnTo>
                  <a:cubicBezTo>
                    <a:pt x="1262172" y="908116"/>
                    <a:pt x="1289239" y="812184"/>
                    <a:pt x="1308425" y="715566"/>
                  </a:cubicBezTo>
                  <a:close/>
                  <a:moveTo>
                    <a:pt x="1205641" y="557278"/>
                  </a:moveTo>
                  <a:lnTo>
                    <a:pt x="626965" y="2064098"/>
                  </a:lnTo>
                  <a:lnTo>
                    <a:pt x="838701" y="2064098"/>
                  </a:lnTo>
                  <a:lnTo>
                    <a:pt x="1004184" y="1607735"/>
                  </a:lnTo>
                  <a:lnTo>
                    <a:pt x="1634252" y="1607735"/>
                  </a:lnTo>
                  <a:lnTo>
                    <a:pt x="1810013" y="2064098"/>
                  </a:lnTo>
                  <a:lnTo>
                    <a:pt x="2037167" y="2064098"/>
                  </a:lnTo>
                  <a:lnTo>
                    <a:pt x="1420460" y="557278"/>
                  </a:lnTo>
                  <a:close/>
                  <a:moveTo>
                    <a:pt x="1271111" y="0"/>
                  </a:moveTo>
                  <a:cubicBezTo>
                    <a:pt x="2027268" y="0"/>
                    <a:pt x="2640254" y="612986"/>
                    <a:pt x="2640254" y="1369143"/>
                  </a:cubicBezTo>
                  <a:cubicBezTo>
                    <a:pt x="2640254" y="2125300"/>
                    <a:pt x="2027268" y="2738286"/>
                    <a:pt x="1271111" y="2738286"/>
                  </a:cubicBezTo>
                  <a:cubicBezTo>
                    <a:pt x="703994" y="2738286"/>
                    <a:pt x="217409" y="2393482"/>
                    <a:pt x="9562" y="1902075"/>
                  </a:cubicBezTo>
                  <a:lnTo>
                    <a:pt x="1" y="1875952"/>
                  </a:lnTo>
                  <a:lnTo>
                    <a:pt x="17184" y="1859293"/>
                  </a:lnTo>
                  <a:cubicBezTo>
                    <a:pt x="123942" y="1733853"/>
                    <a:pt x="189972" y="1560559"/>
                    <a:pt x="189972" y="1369144"/>
                  </a:cubicBezTo>
                  <a:cubicBezTo>
                    <a:pt x="189972" y="1177729"/>
                    <a:pt x="123942" y="1004435"/>
                    <a:pt x="17184" y="878995"/>
                  </a:cubicBezTo>
                  <a:lnTo>
                    <a:pt x="0" y="862336"/>
                  </a:lnTo>
                  <a:lnTo>
                    <a:pt x="9562" y="836211"/>
                  </a:lnTo>
                  <a:cubicBezTo>
                    <a:pt x="217409" y="344805"/>
                    <a:pt x="703994" y="0"/>
                    <a:pt x="1271111" y="0"/>
                  </a:cubicBezTo>
                  <a:close/>
                </a:path>
              </a:pathLst>
            </a:custGeom>
            <a:solidFill>
              <a:srgbClr val="A24E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BC777DD-84A4-40A2-8C91-F193C3BB197E}"/>
                </a:ext>
              </a:extLst>
            </p:cNvPr>
            <p:cNvSpPr txBox="1"/>
            <p:nvPr/>
          </p:nvSpPr>
          <p:spPr>
            <a:xfrm>
              <a:off x="5349763" y="2741766"/>
              <a:ext cx="8748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rgbClr val="A24E3A"/>
                  </a:solidFill>
                </a:rPr>
                <a:t>&amp;</a:t>
              </a:r>
              <a:endParaRPr lang="zh-CN" altLang="en-US" sz="8000" dirty="0">
                <a:solidFill>
                  <a:srgbClr val="A24E3A"/>
                </a:solidFill>
              </a:endParaRPr>
            </a:p>
          </p:txBody>
        </p:sp>
      </p:grpSp>
      <p:pic>
        <p:nvPicPr>
          <p:cNvPr id="10" name="图片 9" descr="C:\Users\shanghaitech\Desktop\1.png">
            <a:extLst>
              <a:ext uri="{FF2B5EF4-FFF2-40B4-BE49-F238E27FC236}">
                <a16:creationId xmlns:a16="http://schemas.microsoft.com/office/drawing/2014/main" id="{BB514FA9-7F46-4624-83D1-7C80AFCBE1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87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 155" descr="C:\Users\shanghaitech\Desktop\1.png">
            <a:extLst>
              <a:ext uri="{FF2B5EF4-FFF2-40B4-BE49-F238E27FC236}">
                <a16:creationId xmlns:a16="http://schemas.microsoft.com/office/drawing/2014/main" id="{6FF0D47F-FDCB-434A-B658-8D418B5CAD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CDCE1F94-9927-4E40-A2F6-7247B102F333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674B054B-6FB5-4230-BB1A-D92F73309C97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选题动机</a:t>
            </a:r>
          </a:p>
        </p:txBody>
      </p:sp>
      <p:pic>
        <p:nvPicPr>
          <p:cNvPr id="2050" name="Picture 2" descr="ä½¿ç¨ä½¿ç¨å¤©æ°ç ç©¶åé¢æ¥æ¨¡ååå°é£Mawarç48å°æ¶çµèæ¨¡æã">
            <a:extLst>
              <a:ext uri="{FF2B5EF4-FFF2-40B4-BE49-F238E27FC236}">
                <a16:creationId xmlns:a16="http://schemas.microsoft.com/office/drawing/2014/main" id="{1B72C540-66DE-4CE6-88E4-ED7170179D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360" y="1093608"/>
            <a:ext cx="428625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矩形 2047">
            <a:extLst>
              <a:ext uri="{FF2B5EF4-FFF2-40B4-BE49-F238E27FC236}">
                <a16:creationId xmlns:a16="http://schemas.microsoft.com/office/drawing/2014/main" id="{3126F777-6CCF-43B8-AAA2-85F607A5F179}"/>
              </a:ext>
            </a:extLst>
          </p:cNvPr>
          <p:cNvSpPr/>
          <p:nvPr/>
        </p:nvSpPr>
        <p:spPr>
          <a:xfrm>
            <a:off x="411804" y="1773146"/>
            <a:ext cx="418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Open Sans"/>
              </a:rPr>
              <a:t>计算机模拟的首次大规模开发是著名的曼哈顿计划</a:t>
            </a:r>
            <a:r>
              <a:rPr lang="en-US" altLang="zh-CN" dirty="0">
                <a:solidFill>
                  <a:srgbClr val="000000"/>
                </a:solidFill>
                <a:latin typeface="Open Sans"/>
              </a:rPr>
              <a:t>(1941)</a:t>
            </a:r>
            <a:r>
              <a:rPr lang="zh-CN" altLang="en-US" dirty="0">
                <a:solidFill>
                  <a:srgbClr val="000000"/>
                </a:solidFill>
                <a:latin typeface="Open Sans"/>
              </a:rPr>
              <a:t>中的一个重要部分。</a:t>
            </a:r>
            <a:endParaRPr lang="zh-CN" altLang="en-US" dirty="0"/>
          </a:p>
        </p:txBody>
      </p:sp>
      <p:pic>
        <p:nvPicPr>
          <p:cNvPr id="2052" name="Picture 4" descr="https://upload.wikimedia.org/wikipedia/commons/6/6c/Manhattan_Project_emblem.png">
            <a:extLst>
              <a:ext uri="{FF2B5EF4-FFF2-40B4-BE49-F238E27FC236}">
                <a16:creationId xmlns:a16="http://schemas.microsoft.com/office/drawing/2014/main" id="{837CDD22-387A-4375-9173-42AECC59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9" y="2482558"/>
            <a:ext cx="3886364" cy="391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" name="直接连接符 2050">
            <a:extLst>
              <a:ext uri="{FF2B5EF4-FFF2-40B4-BE49-F238E27FC236}">
                <a16:creationId xmlns:a16="http://schemas.microsoft.com/office/drawing/2014/main" id="{A9909726-6E30-4864-89AA-DF666A31F667}"/>
              </a:ext>
            </a:extLst>
          </p:cNvPr>
          <p:cNvCxnSpPr>
            <a:cxnSpLocks/>
          </p:cNvCxnSpPr>
          <p:nvPr/>
        </p:nvCxnSpPr>
        <p:spPr>
          <a:xfrm>
            <a:off x="6245158" y="1263043"/>
            <a:ext cx="0" cy="4824514"/>
          </a:xfrm>
          <a:prstGeom prst="line">
            <a:avLst/>
          </a:prstGeom>
          <a:ln w="38100">
            <a:solidFill>
              <a:srgbClr val="A24E3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>
            <a:extLst>
              <a:ext uri="{FF2B5EF4-FFF2-40B4-BE49-F238E27FC236}">
                <a16:creationId xmlns:a16="http://schemas.microsoft.com/office/drawing/2014/main" id="{115C0A44-5685-47E1-9E10-5A76630F97F8}"/>
              </a:ext>
            </a:extLst>
          </p:cNvPr>
          <p:cNvSpPr/>
          <p:nvPr/>
        </p:nvSpPr>
        <p:spPr>
          <a:xfrm>
            <a:off x="7055877" y="5441226"/>
            <a:ext cx="4189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Open Sans"/>
              </a:rPr>
              <a:t>计算机模拟结合计算机图形学可以直观展现抽象的数学物理模型，辅助人类做出决策。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464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57386B5-2317-4D74-93CC-46E947E579DA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4BC66FE-F259-437D-BBA8-FB67A3369CA2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选题动机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995119-90BC-49CF-84BF-2C875367A1E6}"/>
              </a:ext>
            </a:extLst>
          </p:cNvPr>
          <p:cNvSpPr txBox="1"/>
          <p:nvPr/>
        </p:nvSpPr>
        <p:spPr>
          <a:xfrm>
            <a:off x="593562" y="4119545"/>
            <a:ext cx="3191329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集成电路上可容纳的晶体管数目，约每隔两年便会增加一倍！</a:t>
            </a:r>
          </a:p>
        </p:txBody>
      </p:sp>
      <p:pic>
        <p:nvPicPr>
          <p:cNvPr id="1026" name="Picture 2" descr="https://upload.wikimedia.org/wikipedia/commons/thumb/0/00/Transistor_Count_and_Moore%27s_Law_-_2011.svg/800px-Transistor_Count_and_Moore%27s_Law_-_2011.svg.png?1558698180554">
            <a:extLst>
              <a:ext uri="{FF2B5EF4-FFF2-40B4-BE49-F238E27FC236}">
                <a16:creationId xmlns:a16="http://schemas.microsoft.com/office/drawing/2014/main" id="{2869A085-7FF9-406E-83D0-5BBFEB711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65" y="150678"/>
            <a:ext cx="7620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6/6b/Gordon_Moore.jpg">
            <a:extLst>
              <a:ext uri="{FF2B5EF4-FFF2-40B4-BE49-F238E27FC236}">
                <a16:creationId xmlns:a16="http://schemas.microsoft.com/office/drawing/2014/main" id="{0A55F459-A403-4173-AB02-D2FBEBA5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" y="1400175"/>
            <a:ext cx="23050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62E2944B-1ECA-4648-B089-7C6DE7BBA02F}"/>
              </a:ext>
            </a:extLst>
          </p:cNvPr>
          <p:cNvSpPr/>
          <p:nvPr/>
        </p:nvSpPr>
        <p:spPr>
          <a:xfrm>
            <a:off x="472471" y="3942573"/>
            <a:ext cx="3433513" cy="1138135"/>
          </a:xfrm>
          <a:prstGeom prst="wedgeRoundRectCallout">
            <a:avLst>
              <a:gd name="adj1" fmla="val -13305"/>
              <a:gd name="adj2" fmla="val -93888"/>
              <a:gd name="adj3" fmla="val 16667"/>
            </a:avLst>
          </a:prstGeom>
          <a:noFill/>
          <a:ln w="28575">
            <a:solidFill>
              <a:srgbClr val="A24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023772-410B-4792-87A3-C14A744F9536}"/>
              </a:ext>
            </a:extLst>
          </p:cNvPr>
          <p:cNvGrpSpPr/>
          <p:nvPr/>
        </p:nvGrpSpPr>
        <p:grpSpPr>
          <a:xfrm>
            <a:off x="244311" y="5457825"/>
            <a:ext cx="3889830" cy="584775"/>
            <a:chOff x="555694" y="2884356"/>
            <a:chExt cx="4357148" cy="882724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4FFF91B-DA6A-47F1-BA78-207771B72404}"/>
                </a:ext>
              </a:extLst>
            </p:cNvPr>
            <p:cNvSpPr/>
            <p:nvPr/>
          </p:nvSpPr>
          <p:spPr>
            <a:xfrm>
              <a:off x="555694" y="2884356"/>
              <a:ext cx="1815478" cy="882724"/>
            </a:xfrm>
            <a:custGeom>
              <a:avLst/>
              <a:gdLst>
                <a:gd name="connsiteX0" fmla="*/ 0 w 1815478"/>
                <a:gd name="connsiteY0" fmla="*/ 108929 h 1089287"/>
                <a:gd name="connsiteX1" fmla="*/ 108929 w 1815478"/>
                <a:gd name="connsiteY1" fmla="*/ 0 h 1089287"/>
                <a:gd name="connsiteX2" fmla="*/ 1706549 w 1815478"/>
                <a:gd name="connsiteY2" fmla="*/ 0 h 1089287"/>
                <a:gd name="connsiteX3" fmla="*/ 1815478 w 1815478"/>
                <a:gd name="connsiteY3" fmla="*/ 108929 h 1089287"/>
                <a:gd name="connsiteX4" fmla="*/ 1815478 w 1815478"/>
                <a:gd name="connsiteY4" fmla="*/ 980358 h 1089287"/>
                <a:gd name="connsiteX5" fmla="*/ 1706549 w 1815478"/>
                <a:gd name="connsiteY5" fmla="*/ 1089287 h 1089287"/>
                <a:gd name="connsiteX6" fmla="*/ 108929 w 1815478"/>
                <a:gd name="connsiteY6" fmla="*/ 1089287 h 1089287"/>
                <a:gd name="connsiteX7" fmla="*/ 0 w 1815478"/>
                <a:gd name="connsiteY7" fmla="*/ 980358 h 1089287"/>
                <a:gd name="connsiteX8" fmla="*/ 0 w 1815478"/>
                <a:gd name="connsiteY8" fmla="*/ 108929 h 108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5478" h="1089287">
                  <a:moveTo>
                    <a:pt x="0" y="108929"/>
                  </a:moveTo>
                  <a:cubicBezTo>
                    <a:pt x="0" y="48769"/>
                    <a:pt x="48769" y="0"/>
                    <a:pt x="108929" y="0"/>
                  </a:cubicBezTo>
                  <a:lnTo>
                    <a:pt x="1706549" y="0"/>
                  </a:lnTo>
                  <a:cubicBezTo>
                    <a:pt x="1766709" y="0"/>
                    <a:pt x="1815478" y="48769"/>
                    <a:pt x="1815478" y="108929"/>
                  </a:cubicBezTo>
                  <a:lnTo>
                    <a:pt x="1815478" y="980358"/>
                  </a:lnTo>
                  <a:cubicBezTo>
                    <a:pt x="1815478" y="1040518"/>
                    <a:pt x="1766709" y="1089287"/>
                    <a:pt x="1706549" y="1089287"/>
                  </a:cubicBezTo>
                  <a:lnTo>
                    <a:pt x="108929" y="1089287"/>
                  </a:lnTo>
                  <a:cubicBezTo>
                    <a:pt x="48769" y="1089287"/>
                    <a:pt x="0" y="1040518"/>
                    <a:pt x="0" y="980358"/>
                  </a:cubicBezTo>
                  <a:lnTo>
                    <a:pt x="0" y="108929"/>
                  </a:lnTo>
                  <a:close/>
                </a:path>
              </a:pathLst>
            </a:custGeom>
            <a:solidFill>
              <a:srgbClr val="A24E3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2874" tIns="172874" rIns="172874" bIns="172874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700" kern="120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39D1BFD-5C92-493A-92EA-08CB21D4A341}"/>
                </a:ext>
              </a:extLst>
            </p:cNvPr>
            <p:cNvSpPr/>
            <p:nvPr/>
          </p:nvSpPr>
          <p:spPr>
            <a:xfrm>
              <a:off x="2552721" y="3203880"/>
              <a:ext cx="384881" cy="450238"/>
            </a:xfrm>
            <a:custGeom>
              <a:avLst/>
              <a:gdLst>
                <a:gd name="connsiteX0" fmla="*/ 0 w 384881"/>
                <a:gd name="connsiteY0" fmla="*/ 90048 h 450238"/>
                <a:gd name="connsiteX1" fmla="*/ 192441 w 384881"/>
                <a:gd name="connsiteY1" fmla="*/ 90048 h 450238"/>
                <a:gd name="connsiteX2" fmla="*/ 192441 w 384881"/>
                <a:gd name="connsiteY2" fmla="*/ 0 h 450238"/>
                <a:gd name="connsiteX3" fmla="*/ 384881 w 384881"/>
                <a:gd name="connsiteY3" fmla="*/ 225119 h 450238"/>
                <a:gd name="connsiteX4" fmla="*/ 192441 w 384881"/>
                <a:gd name="connsiteY4" fmla="*/ 450238 h 450238"/>
                <a:gd name="connsiteX5" fmla="*/ 192441 w 384881"/>
                <a:gd name="connsiteY5" fmla="*/ 360190 h 450238"/>
                <a:gd name="connsiteX6" fmla="*/ 0 w 384881"/>
                <a:gd name="connsiteY6" fmla="*/ 360190 h 450238"/>
                <a:gd name="connsiteX7" fmla="*/ 0 w 384881"/>
                <a:gd name="connsiteY7" fmla="*/ 90048 h 45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881" h="450238">
                  <a:moveTo>
                    <a:pt x="0" y="90048"/>
                  </a:moveTo>
                  <a:lnTo>
                    <a:pt x="192441" y="90048"/>
                  </a:lnTo>
                  <a:lnTo>
                    <a:pt x="192441" y="0"/>
                  </a:lnTo>
                  <a:lnTo>
                    <a:pt x="384881" y="225119"/>
                  </a:lnTo>
                  <a:lnTo>
                    <a:pt x="192441" y="450238"/>
                  </a:lnTo>
                  <a:lnTo>
                    <a:pt x="192441" y="360190"/>
                  </a:lnTo>
                  <a:lnTo>
                    <a:pt x="0" y="360190"/>
                  </a:lnTo>
                  <a:lnTo>
                    <a:pt x="0" y="9004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90048" rIns="115464" bIns="9004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300" kern="120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412676C-59F7-421C-9FD6-44D08724C16D}"/>
                </a:ext>
              </a:extLst>
            </p:cNvPr>
            <p:cNvSpPr/>
            <p:nvPr/>
          </p:nvSpPr>
          <p:spPr>
            <a:xfrm>
              <a:off x="3097364" y="2884356"/>
              <a:ext cx="1815478" cy="882724"/>
            </a:xfrm>
            <a:custGeom>
              <a:avLst/>
              <a:gdLst>
                <a:gd name="connsiteX0" fmla="*/ 0 w 1815478"/>
                <a:gd name="connsiteY0" fmla="*/ 108929 h 1089287"/>
                <a:gd name="connsiteX1" fmla="*/ 108929 w 1815478"/>
                <a:gd name="connsiteY1" fmla="*/ 0 h 1089287"/>
                <a:gd name="connsiteX2" fmla="*/ 1706549 w 1815478"/>
                <a:gd name="connsiteY2" fmla="*/ 0 h 1089287"/>
                <a:gd name="connsiteX3" fmla="*/ 1815478 w 1815478"/>
                <a:gd name="connsiteY3" fmla="*/ 108929 h 1089287"/>
                <a:gd name="connsiteX4" fmla="*/ 1815478 w 1815478"/>
                <a:gd name="connsiteY4" fmla="*/ 980358 h 1089287"/>
                <a:gd name="connsiteX5" fmla="*/ 1706549 w 1815478"/>
                <a:gd name="connsiteY5" fmla="*/ 1089287 h 1089287"/>
                <a:gd name="connsiteX6" fmla="*/ 108929 w 1815478"/>
                <a:gd name="connsiteY6" fmla="*/ 1089287 h 1089287"/>
                <a:gd name="connsiteX7" fmla="*/ 0 w 1815478"/>
                <a:gd name="connsiteY7" fmla="*/ 980358 h 1089287"/>
                <a:gd name="connsiteX8" fmla="*/ 0 w 1815478"/>
                <a:gd name="connsiteY8" fmla="*/ 108929 h 108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5478" h="1089287">
                  <a:moveTo>
                    <a:pt x="0" y="108929"/>
                  </a:moveTo>
                  <a:cubicBezTo>
                    <a:pt x="0" y="48769"/>
                    <a:pt x="48769" y="0"/>
                    <a:pt x="108929" y="0"/>
                  </a:cubicBezTo>
                  <a:lnTo>
                    <a:pt x="1706549" y="0"/>
                  </a:lnTo>
                  <a:cubicBezTo>
                    <a:pt x="1766709" y="0"/>
                    <a:pt x="1815478" y="48769"/>
                    <a:pt x="1815478" y="108929"/>
                  </a:cubicBezTo>
                  <a:lnTo>
                    <a:pt x="1815478" y="980358"/>
                  </a:lnTo>
                  <a:cubicBezTo>
                    <a:pt x="1815478" y="1040518"/>
                    <a:pt x="1766709" y="1089287"/>
                    <a:pt x="1706549" y="1089287"/>
                  </a:cubicBezTo>
                  <a:lnTo>
                    <a:pt x="108929" y="1089287"/>
                  </a:lnTo>
                  <a:cubicBezTo>
                    <a:pt x="48769" y="1089287"/>
                    <a:pt x="0" y="1040518"/>
                    <a:pt x="0" y="980358"/>
                  </a:cubicBezTo>
                  <a:lnTo>
                    <a:pt x="0" y="108929"/>
                  </a:lnTo>
                  <a:close/>
                </a:path>
              </a:pathLst>
            </a:custGeom>
            <a:solidFill>
              <a:srgbClr val="A24E3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2874" tIns="172874" rIns="172874" bIns="172874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700" kern="12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2215FF6-2E49-418E-9476-B4B29DF71E26}"/>
                </a:ext>
              </a:extLst>
            </p:cNvPr>
            <p:cNvSpPr txBox="1"/>
            <p:nvPr/>
          </p:nvSpPr>
          <p:spPr>
            <a:xfrm>
              <a:off x="706205" y="2898088"/>
              <a:ext cx="1484618" cy="80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非实时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1668F5C-AB59-4D07-B3B1-613510F1B4A0}"/>
                </a:ext>
              </a:extLst>
            </p:cNvPr>
            <p:cNvSpPr txBox="1"/>
            <p:nvPr/>
          </p:nvSpPr>
          <p:spPr>
            <a:xfrm>
              <a:off x="3284173" y="2910166"/>
              <a:ext cx="1484618" cy="807036"/>
            </a:xfrm>
            <a:prstGeom prst="rect">
              <a:avLst/>
            </a:prstGeom>
            <a:solidFill>
              <a:srgbClr val="A24E3A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实时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953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6CF3755-45CB-41DF-87EF-CB8B87A9C6AF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5E75D48-143F-4615-8399-75D59B2BC9A0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52DD18-5B9C-4EE6-BF5D-141C8765C93B}"/>
              </a:ext>
            </a:extLst>
          </p:cNvPr>
          <p:cNvSpPr txBox="1"/>
          <p:nvPr/>
        </p:nvSpPr>
        <p:spPr>
          <a:xfrm>
            <a:off x="1458836" y="1894973"/>
            <a:ext cx="3429000" cy="40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A24E3A"/>
                </a:solidFill>
              </a:rPr>
              <a:t>游戏引擎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C24319-E7AF-489F-A063-57A1CA40A0D1}"/>
              </a:ext>
            </a:extLst>
          </p:cNvPr>
          <p:cNvSpPr txBox="1"/>
          <p:nvPr/>
        </p:nvSpPr>
        <p:spPr>
          <a:xfrm>
            <a:off x="6951587" y="1894972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A24E3A"/>
                </a:solidFill>
              </a:rPr>
              <a:t>模拟手术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EA7F054-0F25-4925-9C2D-78AF00C20258}"/>
              </a:ext>
            </a:extLst>
          </p:cNvPr>
          <p:cNvSpPr txBox="1"/>
          <p:nvPr/>
        </p:nvSpPr>
        <p:spPr>
          <a:xfrm>
            <a:off x="6806893" y="5284932"/>
            <a:ext cx="4984749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快速响应器材活动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更高精密度需求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C644963-2440-4BDF-8DA9-B50157C8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36" y="2529701"/>
            <a:ext cx="2728913" cy="2581275"/>
          </a:xfrm>
          <a:prstGeom prst="rect">
            <a:avLst/>
          </a:prstGeom>
        </p:spPr>
      </p:pic>
      <p:pic>
        <p:nvPicPr>
          <p:cNvPr id="3074" name="Picture 2" descr="å»ç">
            <a:extLst>
              <a:ext uri="{FF2B5EF4-FFF2-40B4-BE49-F238E27FC236}">
                <a16:creationId xmlns:a16="http://schemas.microsoft.com/office/drawing/2014/main" id="{F483508B-6DDD-4270-806E-D9D489842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93" y="2490945"/>
            <a:ext cx="3573694" cy="26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78337AD-6605-4F07-ADCD-6AAE63F22C10}"/>
              </a:ext>
            </a:extLst>
          </p:cNvPr>
          <p:cNvSpPr txBox="1"/>
          <p:nvPr/>
        </p:nvSpPr>
        <p:spPr>
          <a:xfrm>
            <a:off x="1458836" y="5284932"/>
            <a:ext cx="4239711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实时模拟大量物体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较低精度需求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8DC03C3-9138-4BA5-941A-1919D61569FB}"/>
              </a:ext>
            </a:extLst>
          </p:cNvPr>
          <p:cNvCxnSpPr>
            <a:cxnSpLocks/>
          </p:cNvCxnSpPr>
          <p:nvPr/>
        </p:nvCxnSpPr>
        <p:spPr>
          <a:xfrm>
            <a:off x="5679670" y="1467853"/>
            <a:ext cx="0" cy="4199021"/>
          </a:xfrm>
          <a:prstGeom prst="line">
            <a:avLst/>
          </a:prstGeom>
          <a:ln w="38100">
            <a:solidFill>
              <a:srgbClr val="A24E3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 descr="C:\Users\shanghaitech\Desktop\1.png">
            <a:extLst>
              <a:ext uri="{FF2B5EF4-FFF2-40B4-BE49-F238E27FC236}">
                <a16:creationId xmlns:a16="http://schemas.microsoft.com/office/drawing/2014/main" id="{1D7BBB66-0D5D-4A92-9DC1-1C0346F3952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75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6CF3755-45CB-41DF-87EF-CB8B87A9C6AF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5E75D48-143F-4615-8399-75D59B2BC9A0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现有方法</a:t>
            </a:r>
          </a:p>
        </p:txBody>
      </p:sp>
      <p:pic>
        <p:nvPicPr>
          <p:cNvPr id="34" name="图片 33" descr="C:\Users\shanghaitech\Desktop\1.png">
            <a:extLst>
              <a:ext uri="{FF2B5EF4-FFF2-40B4-BE49-F238E27FC236}">
                <a16:creationId xmlns:a16="http://schemas.microsoft.com/office/drawing/2014/main" id="{1D7BBB66-0D5D-4A92-9DC1-1C0346F395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圆角矩形 9">
            <a:extLst>
              <a:ext uri="{FF2B5EF4-FFF2-40B4-BE49-F238E27FC236}">
                <a16:creationId xmlns:a16="http://schemas.microsoft.com/office/drawing/2014/main" id="{98A4F258-E211-491E-96CE-282188547C90}"/>
              </a:ext>
            </a:extLst>
          </p:cNvPr>
          <p:cNvSpPr/>
          <p:nvPr/>
        </p:nvSpPr>
        <p:spPr>
          <a:xfrm>
            <a:off x="7657513" y="1859280"/>
            <a:ext cx="2900289" cy="3858065"/>
          </a:xfrm>
          <a:prstGeom prst="roundRect">
            <a:avLst>
              <a:gd name="adj" fmla="val 4955"/>
            </a:avLst>
          </a:prstGeom>
          <a:solidFill>
            <a:srgbClr val="A24E3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890CD8E-9F0E-4E87-AB0C-2F7B0ED84AC9}"/>
              </a:ext>
            </a:extLst>
          </p:cNvPr>
          <p:cNvSpPr/>
          <p:nvPr/>
        </p:nvSpPr>
        <p:spPr>
          <a:xfrm>
            <a:off x="1634197" y="1859280"/>
            <a:ext cx="2900289" cy="3858065"/>
          </a:xfrm>
          <a:prstGeom prst="roundRect">
            <a:avLst>
              <a:gd name="adj" fmla="val 4187"/>
            </a:avLst>
          </a:prstGeom>
          <a:solidFill>
            <a:srgbClr val="A24E3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24E3A"/>
              </a:solidFill>
            </a:endParaRPr>
          </a:p>
        </p:txBody>
      </p:sp>
      <p:sp>
        <p:nvSpPr>
          <p:cNvPr id="14" name="圆角矩形 15">
            <a:extLst>
              <a:ext uri="{FF2B5EF4-FFF2-40B4-BE49-F238E27FC236}">
                <a16:creationId xmlns:a16="http://schemas.microsoft.com/office/drawing/2014/main" id="{B88C395F-9958-4F29-8AA5-E3C06A0A50C3}"/>
              </a:ext>
            </a:extLst>
          </p:cNvPr>
          <p:cNvSpPr/>
          <p:nvPr/>
        </p:nvSpPr>
        <p:spPr>
          <a:xfrm>
            <a:off x="4534487" y="1502317"/>
            <a:ext cx="3123027" cy="4459459"/>
          </a:xfrm>
          <a:prstGeom prst="roundRect">
            <a:avLst>
              <a:gd name="adj" fmla="val 4955"/>
            </a:avLst>
          </a:prstGeom>
          <a:solidFill>
            <a:srgbClr val="A24E3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F5E6E0-5124-483C-9BEC-2BA23FE12C88}"/>
              </a:ext>
            </a:extLst>
          </p:cNvPr>
          <p:cNvSpPr/>
          <p:nvPr/>
        </p:nvSpPr>
        <p:spPr>
          <a:xfrm>
            <a:off x="1911584" y="4115030"/>
            <a:ext cx="2385157" cy="147732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高精确度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计算复杂度高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13278B-DDB8-4FFA-A10E-B2A1388BD3D2}"/>
              </a:ext>
            </a:extLst>
          </p:cNvPr>
          <p:cNvSpPr/>
          <p:nvPr/>
        </p:nvSpPr>
        <p:spPr>
          <a:xfrm>
            <a:off x="4724683" y="4122435"/>
            <a:ext cx="2734273" cy="147732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模型简单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具有一定物理依据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F8C6BF-2FBF-4352-B77B-C36167A5F031}"/>
              </a:ext>
            </a:extLst>
          </p:cNvPr>
          <p:cNvSpPr/>
          <p:nvPr/>
        </p:nvSpPr>
        <p:spPr>
          <a:xfrm>
            <a:off x="7934900" y="4115030"/>
            <a:ext cx="2385157" cy="147732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计算快速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可处理巨大变形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变形无物理依据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C3C4FB-CE94-492B-A889-62FB862845A3}"/>
              </a:ext>
            </a:extLst>
          </p:cNvPr>
          <p:cNvSpPr txBox="1"/>
          <p:nvPr/>
        </p:nvSpPr>
        <p:spPr>
          <a:xfrm>
            <a:off x="2093741" y="2148765"/>
            <a:ext cx="1981200" cy="6720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有限元方法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00DF57-37B8-4D54-84F8-E8370A1095D4}"/>
              </a:ext>
            </a:extLst>
          </p:cNvPr>
          <p:cNvSpPr txBox="1"/>
          <p:nvPr/>
        </p:nvSpPr>
        <p:spPr>
          <a:xfrm>
            <a:off x="4897501" y="1890488"/>
            <a:ext cx="2385157" cy="66615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弹簧质点模型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E78823-ACC3-4D61-8824-DF2F662D6A1E}"/>
              </a:ext>
            </a:extLst>
          </p:cNvPr>
          <p:cNvSpPr txBox="1"/>
          <p:nvPr/>
        </p:nvSpPr>
        <p:spPr>
          <a:xfrm>
            <a:off x="8117057" y="2259958"/>
            <a:ext cx="1981200" cy="74984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无网格方法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781C229-B8A2-4C2E-B134-2DD4CF8C095D}"/>
              </a:ext>
            </a:extLst>
          </p:cNvPr>
          <p:cNvSpPr/>
          <p:nvPr/>
        </p:nvSpPr>
        <p:spPr>
          <a:xfrm>
            <a:off x="2610730" y="3175213"/>
            <a:ext cx="947222" cy="9472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CDCBE67-CE07-4006-8E45-AD47D99D2A6B}"/>
              </a:ext>
            </a:extLst>
          </p:cNvPr>
          <p:cNvSpPr/>
          <p:nvPr/>
        </p:nvSpPr>
        <p:spPr>
          <a:xfrm>
            <a:off x="5622389" y="2979845"/>
            <a:ext cx="947222" cy="9472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91C734C-EE12-4F7A-B6D3-2F43EC38C8BF}"/>
              </a:ext>
            </a:extLst>
          </p:cNvPr>
          <p:cNvSpPr/>
          <p:nvPr/>
        </p:nvSpPr>
        <p:spPr>
          <a:xfrm>
            <a:off x="8634046" y="3175213"/>
            <a:ext cx="947222" cy="9472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6743DD-46BD-463D-BBA5-F8BEBFB24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16" y="3330122"/>
            <a:ext cx="609686" cy="6096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B78EA9-B9C6-4631-9475-4CA7DEB30CC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69" y="3369607"/>
            <a:ext cx="556178" cy="556178"/>
          </a:xfrm>
          <a:prstGeom prst="rect">
            <a:avLst/>
          </a:prstGeom>
          <a:noFill/>
        </p:spPr>
      </p:pic>
      <p:pic>
        <p:nvPicPr>
          <p:cNvPr id="9" name="图片 8" descr="图片包含 物体&#10;&#10;描述已自动生成">
            <a:extLst>
              <a:ext uri="{FF2B5EF4-FFF2-40B4-BE49-F238E27FC236}">
                <a16:creationId xmlns:a16="http://schemas.microsoft.com/office/drawing/2014/main" id="{66AAD63D-BD97-48F7-8123-DB073CC8B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47" y="3081724"/>
            <a:ext cx="743464" cy="7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6CF3755-45CB-41DF-87EF-CB8B87A9C6AF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5E75D48-143F-4615-8399-75D59B2BC9A0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34" name="图片 33" descr="C:\Users\shanghaitech\Desktop\1.png">
            <a:extLst>
              <a:ext uri="{FF2B5EF4-FFF2-40B4-BE49-F238E27FC236}">
                <a16:creationId xmlns:a16="http://schemas.microsoft.com/office/drawing/2014/main" id="{1D7BBB66-0D5D-4A92-9DC1-1C0346F395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ADDF54A-8096-4B2E-B9A2-75B5A77D3745}"/>
              </a:ext>
            </a:extLst>
          </p:cNvPr>
          <p:cNvPicPr/>
          <p:nvPr/>
        </p:nvPicPr>
        <p:blipFill rotWithShape="1">
          <a:blip r:embed="rId3"/>
          <a:srcRect r="50092"/>
          <a:stretch/>
        </p:blipFill>
        <p:spPr>
          <a:xfrm>
            <a:off x="1733327" y="4938205"/>
            <a:ext cx="3850349" cy="1712474"/>
          </a:xfrm>
          <a:prstGeom prst="rect">
            <a:avLst/>
          </a:prstGeom>
        </p:spPr>
      </p:pic>
      <p:pic>
        <p:nvPicPr>
          <p:cNvPr id="24" name="Picture 2" descr="image">
            <a:extLst>
              <a:ext uri="{FF2B5EF4-FFF2-40B4-BE49-F238E27FC236}">
                <a16:creationId xmlns:a16="http://schemas.microsoft.com/office/drawing/2014/main" id="{1E8BD696-03C1-4C8D-8DC9-CA4810CB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276" y="1939949"/>
            <a:ext cx="3066369" cy="20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1A1DA32-80F6-491F-A98E-3792D69756FC}"/>
              </a:ext>
            </a:extLst>
          </p:cNvPr>
          <p:cNvPicPr/>
          <p:nvPr/>
        </p:nvPicPr>
        <p:blipFill rotWithShape="1">
          <a:blip r:embed="rId3"/>
          <a:srcRect l="50092"/>
          <a:stretch/>
        </p:blipFill>
        <p:spPr>
          <a:xfrm>
            <a:off x="7180361" y="4938205"/>
            <a:ext cx="4030198" cy="171247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FECE175-03D0-486D-A035-49DAEE03A881}"/>
              </a:ext>
            </a:extLst>
          </p:cNvPr>
          <p:cNvSpPr/>
          <p:nvPr/>
        </p:nvSpPr>
        <p:spPr>
          <a:xfrm>
            <a:off x="554941" y="1370387"/>
            <a:ext cx="663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Vega: Non‐Linear FEM Deformable Object Simulator (</a:t>
            </a:r>
            <a:r>
              <a:rPr lang="zh-CN" altLang="en-US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有限元方法）</a:t>
            </a:r>
            <a:endParaRPr lang="en-US" altLang="zh-CN" i="0" dirty="0">
              <a:solidFill>
                <a:srgbClr val="1C1D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4" descr="image">
            <a:extLst>
              <a:ext uri="{FF2B5EF4-FFF2-40B4-BE49-F238E27FC236}">
                <a16:creationId xmlns:a16="http://schemas.microsoft.com/office/drawing/2014/main" id="{0488127E-F33C-41F0-A420-B0E71056C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573" y="2106757"/>
            <a:ext cx="2631614" cy="18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AAD07A4-8DDC-4D3A-81A5-CBE1EEB24892}"/>
              </a:ext>
            </a:extLst>
          </p:cNvPr>
          <p:cNvSpPr/>
          <p:nvPr/>
        </p:nvSpPr>
        <p:spPr>
          <a:xfrm>
            <a:off x="551542" y="4311549"/>
            <a:ext cx="630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Meshless deformations based on shape matching 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（无网格方法）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44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6CF3755-45CB-41DF-87EF-CB8B87A9C6AF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5E75D48-143F-4615-8399-75D59B2BC9A0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弹簧网络构建</a:t>
            </a:r>
          </a:p>
        </p:txBody>
      </p:sp>
      <p:pic>
        <p:nvPicPr>
          <p:cNvPr id="34" name="图片 33" descr="C:\Users\shanghaitech\Desktop\1.png">
            <a:extLst>
              <a:ext uri="{FF2B5EF4-FFF2-40B4-BE49-F238E27FC236}">
                <a16:creationId xmlns:a16="http://schemas.microsoft.com/office/drawing/2014/main" id="{1D7BBB66-0D5D-4A92-9DC1-1C0346F395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751633-F703-4B33-8562-F8F746B1B4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1199" y="1284052"/>
            <a:ext cx="2965940" cy="24805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544326-711A-4E8D-B22E-67CBBFE84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1199" y="3764607"/>
            <a:ext cx="2965940" cy="2480555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A8793A12-17E7-425B-85B3-CEBD02F26B93}"/>
              </a:ext>
            </a:extLst>
          </p:cNvPr>
          <p:cNvSpPr/>
          <p:nvPr/>
        </p:nvSpPr>
        <p:spPr>
          <a:xfrm rot="16200000">
            <a:off x="5381214" y="1899943"/>
            <a:ext cx="1181913" cy="3889831"/>
          </a:xfrm>
          <a:prstGeom prst="downArrow">
            <a:avLst/>
          </a:prstGeom>
          <a:solidFill>
            <a:srgbClr val="A24E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723F68-4E88-40CA-98F3-1D3F4A2C6CA4}"/>
              </a:ext>
            </a:extLst>
          </p:cNvPr>
          <p:cNvSpPr/>
          <p:nvPr/>
        </p:nvSpPr>
        <p:spPr>
          <a:xfrm>
            <a:off x="4789332" y="3059668"/>
            <a:ext cx="2214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仅有体对角线弹簧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1D4369-3760-421F-A859-C2DB5550EB7A}"/>
              </a:ext>
            </a:extLst>
          </p:cNvPr>
          <p:cNvSpPr/>
          <p:nvPr/>
        </p:nvSpPr>
        <p:spPr>
          <a:xfrm>
            <a:off x="4789331" y="4251149"/>
            <a:ext cx="2214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静止状态存在皱缩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8E0B0D0-33AE-42C2-86D7-27B3EFB96B9E}"/>
              </a:ext>
            </a:extLst>
          </p:cNvPr>
          <p:cNvPicPr/>
          <p:nvPr/>
        </p:nvPicPr>
        <p:blipFill rotWithShape="1">
          <a:blip r:embed="rId5"/>
          <a:srcRect l="18387" t="15989" r="15376" b="19594"/>
          <a:stretch/>
        </p:blipFill>
        <p:spPr>
          <a:xfrm>
            <a:off x="8116104" y="1600203"/>
            <a:ext cx="3561633" cy="340468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C412BFF-0DEA-4EEC-BDA9-546D2D296147}"/>
              </a:ext>
            </a:extLst>
          </p:cNvPr>
          <p:cNvSpPr/>
          <p:nvPr/>
        </p:nvSpPr>
        <p:spPr>
          <a:xfrm>
            <a:off x="8031823" y="5257797"/>
            <a:ext cx="3889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各向同性材料</a:t>
            </a:r>
            <a:r>
              <a:rPr lang="en-US" altLang="zh-CN" dirty="0"/>
              <a:t>-&gt;</a:t>
            </a:r>
            <a:r>
              <a:rPr lang="zh-CN" altLang="en-US" dirty="0"/>
              <a:t>每个面两个面对角线</a:t>
            </a:r>
          </a:p>
        </p:txBody>
      </p:sp>
    </p:spTree>
    <p:extLst>
      <p:ext uri="{BB962C8B-B14F-4D97-AF65-F5344CB8AC3E}">
        <p14:creationId xmlns:p14="http://schemas.microsoft.com/office/powerpoint/2010/main" val="245153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模型物理参数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7E17489-502C-4C90-8ED7-BC102BB75C95}"/>
                  </a:ext>
                </a:extLst>
              </p:cNvPr>
              <p:cNvSpPr txBox="1"/>
              <p:nvPr/>
            </p:nvSpPr>
            <p:spPr>
              <a:xfrm>
                <a:off x="2656114" y="2098683"/>
                <a:ext cx="9679021" cy="340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A24E3A"/>
                    </a:solidFill>
                  </a:rPr>
                  <a:t>质量</a:t>
                </a:r>
                <a:r>
                  <a:rPr lang="en-US" altLang="zh-CN" sz="2800" dirty="0">
                    <a:solidFill>
                      <a:srgbClr val="A24E3A"/>
                    </a:solidFill>
                  </a:rPr>
                  <a:t>			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zh-CN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object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e>
                    </m:eqArr>
                  </m:oMath>
                </a14:m>
                <a:endParaRPr lang="en-US" altLang="zh-CN" i="1" dirty="0"/>
              </a:p>
              <a:p>
                <a:pPr lvl="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nary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altLang="zh-CN" sz="2800" dirty="0">
                  <a:solidFill>
                    <a:srgbClr val="A24E3A"/>
                  </a:solidFill>
                </a:endParaRPr>
              </a:p>
              <a:p>
                <a:pPr lvl="8"/>
                <a:endParaRPr lang="en-US" altLang="zh-CN" sz="2800" dirty="0">
                  <a:solidFill>
                    <a:srgbClr val="A24E3A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A24E3A"/>
                    </a:solidFill>
                  </a:rPr>
                  <a:t>线性弹簧力	</a:t>
                </a:r>
                <a:r>
                  <a:rPr lang="en-US" altLang="zh-CN" sz="2800" dirty="0">
                    <a:solidFill>
                      <a:srgbClr val="A24E3A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spring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𝑠𝑝𝑟𝑖𝑛𝑔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800" dirty="0">
                  <a:solidFill>
                    <a:srgbClr val="A24E3A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rgbClr val="A24E3A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A24E3A"/>
                    </a:solidFill>
                  </a:rPr>
                  <a:t>阻尼</a:t>
                </a:r>
                <a:r>
                  <a:rPr lang="en-US" altLang="zh-CN" sz="2800" dirty="0">
                    <a:solidFill>
                      <a:srgbClr val="A24E3A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damping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sz="2800" dirty="0">
                  <a:solidFill>
                    <a:srgbClr val="A24E3A"/>
                  </a:solidFill>
                </a:endParaRPr>
              </a:p>
              <a:p>
                <a:r>
                  <a:rPr lang="en-US" altLang="zh-CN" dirty="0"/>
                  <a:t>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)∙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sz="2800" dirty="0">
                  <a:solidFill>
                    <a:srgbClr val="A24E3A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7E17489-502C-4C90-8ED7-BC102BB7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14" y="2098683"/>
                <a:ext cx="9679021" cy="3405676"/>
              </a:xfrm>
              <a:prstGeom prst="rect">
                <a:avLst/>
              </a:prstGeom>
              <a:blipFill>
                <a:blip r:embed="rId3"/>
                <a:stretch>
                  <a:fillRect l="-1134" t="-1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5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shanghaitech\Desktop\1.png">
            <a:extLst>
              <a:ext uri="{FF2B5EF4-FFF2-40B4-BE49-F238E27FC236}">
                <a16:creationId xmlns:a16="http://schemas.microsoft.com/office/drawing/2014/main" id="{42BD52FC-9F93-467E-BBE1-DE6258018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365" y="214008"/>
            <a:ext cx="2117288" cy="564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8A08F-7F99-4EE2-A91B-898D42AC65CD}"/>
              </a:ext>
            </a:extLst>
          </p:cNvPr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>
            <a:solidFill>
              <a:srgbClr val="A24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608ED6F-52B7-49F3-9ADA-9B87FC2DFFEA}"/>
              </a:ext>
            </a:extLst>
          </p:cNvPr>
          <p:cNvSpPr txBox="1"/>
          <p:nvPr/>
        </p:nvSpPr>
        <p:spPr>
          <a:xfrm>
            <a:off x="711199" y="411556"/>
            <a:ext cx="38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24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质点粒子运动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6CFCE22-48B9-46CF-916F-C4A5CECE4BDB}"/>
                  </a:ext>
                </a:extLst>
              </p:cNvPr>
              <p:cNvSpPr/>
              <p:nvPr/>
            </p:nvSpPr>
            <p:spPr>
              <a:xfrm>
                <a:off x="-259404" y="2532045"/>
                <a:ext cx="6096000" cy="2358146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indent="266700">
                  <a:spcAft>
                    <a:spcPts val="0"/>
                  </a:spcAft>
                  <a:tabLst>
                    <a:tab pos="161925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altLang="zh-CN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altLang="zh-CN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>
                  <a:spcAft>
                    <a:spcPts val="0"/>
                  </a:spcAft>
                  <a:tabLst>
                    <a:tab pos="161925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ⅆ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>
                  <a:tabLst>
                    <a:tab pos="161925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zh-CN" i="1" kern="100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  <a:tabLst>
                    <a:tab pos="1619250" algn="l"/>
                  </a:tabLst>
                </a:pPr>
                <a:endParaRPr lang="zh-CN" altLang="zh-CN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6CFCE22-48B9-46CF-916F-C4A5CECE4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9404" y="2532045"/>
                <a:ext cx="6096000" cy="2358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5EA39A6-6189-44C3-B7E1-B173906DF41C}"/>
              </a:ext>
            </a:extLst>
          </p:cNvPr>
          <p:cNvSpPr/>
          <p:nvPr/>
        </p:nvSpPr>
        <p:spPr>
          <a:xfrm>
            <a:off x="1871284" y="17928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A24E3A"/>
                </a:solidFill>
              </a:rPr>
              <a:t>牛顿第二定律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17C56C-3773-4CEF-A4C1-5CB05F42B2BD}"/>
                  </a:ext>
                </a:extLst>
              </p:cNvPr>
              <p:cNvSpPr/>
              <p:nvPr/>
            </p:nvSpPr>
            <p:spPr>
              <a:xfrm>
                <a:off x="7079912" y="2369053"/>
                <a:ext cx="2985176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&amp;&amp;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517C56C-3773-4CEF-A4C1-5CB05F42B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912" y="2369053"/>
                <a:ext cx="2985176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32D0CD7-8880-45F0-815A-7AF77E54ECA8}"/>
                  </a:ext>
                </a:extLst>
              </p:cNvPr>
              <p:cNvSpPr/>
              <p:nvPr/>
            </p:nvSpPr>
            <p:spPr>
              <a:xfrm>
                <a:off x="7079912" y="3959488"/>
                <a:ext cx="3388171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32D0CD7-8880-45F0-815A-7AF77E54E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912" y="3959488"/>
                <a:ext cx="3388171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2D1E2962-618B-411E-8440-0F3CA0AF3C53}"/>
              </a:ext>
            </a:extLst>
          </p:cNvPr>
          <p:cNvSpPr/>
          <p:nvPr/>
        </p:nvSpPr>
        <p:spPr>
          <a:xfrm>
            <a:off x="7079912" y="17584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A24E3A"/>
                </a:solidFill>
              </a:rPr>
              <a:t>显式积分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051143-2E20-4020-A643-A4D1CEEB529C}"/>
              </a:ext>
            </a:extLst>
          </p:cNvPr>
          <p:cNvSpPr/>
          <p:nvPr/>
        </p:nvSpPr>
        <p:spPr>
          <a:xfrm>
            <a:off x="7079912" y="3429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A24E3A"/>
                </a:solidFill>
              </a:rPr>
              <a:t>隐式积分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608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524</Words>
  <Application>Microsoft Office PowerPoint</Application>
  <PresentationFormat>宽屏</PresentationFormat>
  <Paragraphs>123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Open Sans</vt:lpstr>
      <vt:lpstr>等线</vt:lpstr>
      <vt:lpstr>等线 Light</vt:lpstr>
      <vt:lpstr>宋体</vt:lpstr>
      <vt:lpstr>微软雅黑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office32</dc:creator>
  <cp:lastModifiedBy>office32</cp:lastModifiedBy>
  <cp:revision>21</cp:revision>
  <dcterms:created xsi:type="dcterms:W3CDTF">2019-05-24T13:32:25Z</dcterms:created>
  <dcterms:modified xsi:type="dcterms:W3CDTF">2019-05-25T15:55:45Z</dcterms:modified>
</cp:coreProperties>
</file>